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62"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7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FE7628-D620-48F6-8A94-2C7C66159C3B}" v="2962" dt="2023-07-28T12:52:01.6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61" d="100"/>
          <a:sy n="61" d="100"/>
        </p:scale>
        <p:origin x="84"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28/07/2023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3310491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38941B0-F4D5-4460-BCAD-F7E2B41A8257}" type="datetimeFigureOut">
              <a:rPr lang="fr-FR" smtClean="0"/>
              <a:t>28/07/2023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417278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38941B0-F4D5-4460-BCAD-F7E2B41A8257}" type="datetimeFigureOut">
              <a:rPr lang="fr-FR" smtClean="0"/>
              <a:t>28/07/2023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1902177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38941B0-F4D5-4460-BCAD-F7E2B41A8257}" type="datetimeFigureOut">
              <a:rPr lang="fr-FR" smtClean="0"/>
              <a:t>28/07/2023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3841795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28/07/2023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3466923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638941B0-F4D5-4460-BCAD-F7E2B41A8257}" type="datetimeFigureOut">
              <a:rPr lang="fr-FR" smtClean="0"/>
              <a:t>28/07/2023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3747632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638941B0-F4D5-4460-BCAD-F7E2B41A8257}" type="datetimeFigureOut">
              <a:rPr lang="fr-FR" smtClean="0"/>
              <a:t>28/07/2023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2611866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638941B0-F4D5-4460-BCAD-F7E2B41A8257}" type="datetimeFigureOut">
              <a:rPr lang="fr-FR" smtClean="0"/>
              <a:t>28/07/2023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3395854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38941B0-F4D5-4460-BCAD-F7E2B41A8257}" type="datetimeFigureOut">
              <a:rPr lang="fr-FR" smtClean="0"/>
              <a:t>28/07/2023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4040201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38941B0-F4D5-4460-BCAD-F7E2B41A8257}" type="datetimeFigureOut">
              <a:rPr lang="fr-FR" smtClean="0"/>
              <a:t>28/07/2023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2706407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38941B0-F4D5-4460-BCAD-F7E2B41A8257}" type="datetimeFigureOut">
              <a:rPr lang="fr-FR" smtClean="0"/>
              <a:t>28/07/2023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161090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7C9"/>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941B0-F4D5-4460-BCAD-F7E2B41A8257}" type="datetimeFigureOut">
              <a:rPr lang="fr-FR" smtClean="0"/>
              <a:t>28/07/2023</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6CCC6-2BE5-4E42-96A4-D1E8E81A3D8E}" type="slidenum">
              <a:rPr lang="fr-FR" smtClean="0"/>
              <a:t>‹N°›</a:t>
            </a:fld>
            <a:endParaRPr lang="fr-FR"/>
          </a:p>
        </p:txBody>
      </p:sp>
    </p:spTree>
    <p:extLst>
      <p:ext uri="{BB962C8B-B14F-4D97-AF65-F5344CB8AC3E}">
        <p14:creationId xmlns:p14="http://schemas.microsoft.com/office/powerpoint/2010/main" val="3071127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Tom%C3%A1%C5%A1_Mikolov" TargetMode="External"/><Relationship Id="rId2" Type="http://schemas.openxmlformats.org/officeDocument/2006/relationships/hyperlink" Target="https://fr.wikipedia.org/wiki/R%C3%A9seau_de_neurones_artificiels"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fr.wikipedia.org/wiki/Google" TargetMode="External"/><Relationship Id="rId2" Type="http://schemas.openxmlformats.org/officeDocument/2006/relationships/hyperlink" Target="https://fr.wikipedia.org/wiki/Mod%C3%A8le_de_langage"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hyperlink" Target="https://fr.wikipedia.org/wiki/Image_num%C3%A9rique" TargetMode="External"/><Relationship Id="rId2" Type="http://schemas.openxmlformats.org/officeDocument/2006/relationships/hyperlink" Target="https://fr.wikipedia.org/wiki/Algorithme"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fr.wikipedia.org/wiki/David_Lowe_(chercheur_scientifiqu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rapidapi.com/edamam/api/edamam-food-and-grocery-database"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4" descr="Une image contenant cercle, texte, conception&#10;&#10;Description générée automatiquement">
            <a:extLst>
              <a:ext uri="{FF2B5EF4-FFF2-40B4-BE49-F238E27FC236}">
                <a16:creationId xmlns:a16="http://schemas.microsoft.com/office/drawing/2014/main" id="{B4D2819E-6EF2-5550-40F9-40620A5AEEE0}"/>
              </a:ext>
            </a:extLst>
          </p:cNvPr>
          <p:cNvPicPr>
            <a:picLocks noChangeAspect="1"/>
          </p:cNvPicPr>
          <p:nvPr/>
        </p:nvPicPr>
        <p:blipFill rotWithShape="1">
          <a:blip r:embed="rId2"/>
          <a:srcRect l="23547" t="6676" r="21030" b="10414"/>
          <a:stretch/>
        </p:blipFill>
        <p:spPr>
          <a:xfrm>
            <a:off x="2248370" y="4057"/>
            <a:ext cx="7060546" cy="6688148"/>
          </a:xfrm>
          <a:prstGeom prst="rect">
            <a:avLst/>
          </a:prstGeom>
        </p:spPr>
      </p:pic>
      <p:sp>
        <p:nvSpPr>
          <p:cNvPr id="2" name="Rectangle 1">
            <a:extLst>
              <a:ext uri="{FF2B5EF4-FFF2-40B4-BE49-F238E27FC236}">
                <a16:creationId xmlns:a16="http://schemas.microsoft.com/office/drawing/2014/main" id="{B589EE58-67F7-959F-EEAF-045CE98E1247}"/>
              </a:ext>
            </a:extLst>
          </p:cNvPr>
          <p:cNvSpPr/>
          <p:nvPr/>
        </p:nvSpPr>
        <p:spPr>
          <a:xfrm>
            <a:off x="3396074" y="3019778"/>
            <a:ext cx="4308592" cy="705554"/>
          </a:xfrm>
          <a:prstGeom prst="rect">
            <a:avLst/>
          </a:prstGeom>
          <a:solidFill>
            <a:srgbClr val="FCF7C9"/>
          </a:solidFill>
          <a:ln>
            <a:solidFill>
              <a:srgbClr val="FCF7C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65E8989C-C376-C926-BCAC-B72C6C354B44}"/>
              </a:ext>
            </a:extLst>
          </p:cNvPr>
          <p:cNvSpPr txBox="1"/>
          <p:nvPr/>
        </p:nvSpPr>
        <p:spPr>
          <a:xfrm>
            <a:off x="2615258" y="1984963"/>
            <a:ext cx="5992519" cy="33547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4800" dirty="0"/>
              <a:t>Classifiez automatiquement des biens de consommation</a:t>
            </a:r>
            <a:endParaRPr lang="fr-FR" sz="2000"/>
          </a:p>
          <a:p>
            <a:pPr algn="l"/>
            <a:endParaRPr lang="fr-FR" sz="2000" dirty="0">
              <a:cs typeface="Calibri"/>
            </a:endParaRPr>
          </a:p>
        </p:txBody>
      </p:sp>
    </p:spTree>
    <p:extLst>
      <p:ext uri="{BB962C8B-B14F-4D97-AF65-F5344CB8AC3E}">
        <p14:creationId xmlns:p14="http://schemas.microsoft.com/office/powerpoint/2010/main" val="3784089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2FD7423-79D8-82A9-3A3F-F644D7C6C01C}"/>
              </a:ext>
            </a:extLst>
          </p:cNvPr>
          <p:cNvSpPr txBox="1"/>
          <p:nvPr/>
        </p:nvSpPr>
        <p:spPr>
          <a:xfrm>
            <a:off x="348073" y="310444"/>
            <a:ext cx="9539111"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dirty="0">
                <a:solidFill>
                  <a:srgbClr val="00B050"/>
                </a:solidFill>
                <a:cs typeface="Calibri"/>
              </a:rPr>
              <a:t>III : Word2Vec - Définition</a:t>
            </a:r>
            <a:endParaRPr lang="fr-FR" sz="2400" b="1" dirty="0" err="1">
              <a:solidFill>
                <a:srgbClr val="00B050"/>
              </a:solidFill>
              <a:ea typeface="Calibri"/>
              <a:cs typeface="Calibri"/>
            </a:endParaRPr>
          </a:p>
        </p:txBody>
      </p:sp>
      <p:sp>
        <p:nvSpPr>
          <p:cNvPr id="7" name="ZoneTexte 6">
            <a:extLst>
              <a:ext uri="{FF2B5EF4-FFF2-40B4-BE49-F238E27FC236}">
                <a16:creationId xmlns:a16="http://schemas.microsoft.com/office/drawing/2014/main" id="{A691B7B0-FC19-B74F-C11E-EBC794A62D49}"/>
              </a:ext>
            </a:extLst>
          </p:cNvPr>
          <p:cNvSpPr txBox="1"/>
          <p:nvPr/>
        </p:nvSpPr>
        <p:spPr>
          <a:xfrm>
            <a:off x="583261" y="1053629"/>
            <a:ext cx="1084673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000" b="1" u="sng" dirty="0">
                <a:latin typeface="Consolas"/>
                <a:ea typeface="Calibri"/>
                <a:cs typeface="Calibri"/>
              </a:rPr>
              <a:t>Définition</a:t>
            </a:r>
            <a:r>
              <a:rPr lang="fr-FR" sz="2000" dirty="0">
                <a:latin typeface="Consolas"/>
                <a:ea typeface="Calibri"/>
                <a:cs typeface="Calibri"/>
              </a:rPr>
              <a:t> :</a:t>
            </a:r>
            <a:r>
              <a:rPr lang="fr-FR" sz="2000" dirty="0">
                <a:ea typeface="Calibri"/>
                <a:cs typeface="Calibri"/>
              </a:rPr>
              <a:t> </a:t>
            </a:r>
            <a:r>
              <a:rPr lang="fr-FR" sz="2000" dirty="0">
                <a:ea typeface="+mn-lt"/>
                <a:cs typeface="+mn-lt"/>
              </a:rPr>
              <a:t>Ce sont des </a:t>
            </a:r>
            <a:r>
              <a:rPr lang="fr-FR" sz="2000" dirty="0">
                <a:ea typeface="+mn-lt"/>
                <a:cs typeface="+mn-lt"/>
                <a:hlinkClick r:id="rId2"/>
              </a:rPr>
              <a:t>réseaux de neurones artificiels</a:t>
            </a:r>
            <a:r>
              <a:rPr lang="fr-FR" sz="2000" dirty="0">
                <a:ea typeface="+mn-lt"/>
                <a:cs typeface="+mn-lt"/>
              </a:rPr>
              <a:t> à deux couches entraînés pour reconstruire le contexte linguistique des mots (Google en 2013 - </a:t>
            </a:r>
            <a:r>
              <a:rPr lang="fr-FR" sz="2000" dirty="0">
                <a:ea typeface="+mn-lt"/>
                <a:cs typeface="+mn-lt"/>
                <a:hlinkClick r:id="rId3"/>
              </a:rPr>
              <a:t>Tomáš Mikolov</a:t>
            </a:r>
            <a:r>
              <a:rPr lang="fr-FR" sz="2000" dirty="0">
                <a:ea typeface="+mn-lt"/>
                <a:cs typeface="+mn-lt"/>
              </a:rPr>
              <a:t> ).</a:t>
            </a:r>
            <a:endParaRPr lang="fr" sz="2000" dirty="0">
              <a:ea typeface="+mn-lt"/>
              <a:cs typeface="+mn-lt"/>
            </a:endParaRPr>
          </a:p>
        </p:txBody>
      </p:sp>
      <p:pic>
        <p:nvPicPr>
          <p:cNvPr id="8" name="Image 8" descr="Une image contenant texte, diagramme, ligne, capture d’écran&#10;&#10;Description générée automatiquement">
            <a:extLst>
              <a:ext uri="{FF2B5EF4-FFF2-40B4-BE49-F238E27FC236}">
                <a16:creationId xmlns:a16="http://schemas.microsoft.com/office/drawing/2014/main" id="{A7CD62F0-9326-DC2D-504E-C8F086CC9D87}"/>
              </a:ext>
            </a:extLst>
          </p:cNvPr>
          <p:cNvPicPr>
            <a:picLocks noChangeAspect="1"/>
          </p:cNvPicPr>
          <p:nvPr/>
        </p:nvPicPr>
        <p:blipFill>
          <a:blip r:embed="rId4"/>
          <a:stretch>
            <a:fillRect/>
          </a:stretch>
        </p:blipFill>
        <p:spPr>
          <a:xfrm>
            <a:off x="1412993" y="1941047"/>
            <a:ext cx="4643496" cy="4565758"/>
          </a:xfrm>
          <a:prstGeom prst="rect">
            <a:avLst/>
          </a:prstGeom>
        </p:spPr>
      </p:pic>
      <p:sp>
        <p:nvSpPr>
          <p:cNvPr id="9" name="ZoneTexte 8">
            <a:extLst>
              <a:ext uri="{FF2B5EF4-FFF2-40B4-BE49-F238E27FC236}">
                <a16:creationId xmlns:a16="http://schemas.microsoft.com/office/drawing/2014/main" id="{64D5F495-A905-66E1-19A9-5D41EAF0E89A}"/>
              </a:ext>
            </a:extLst>
          </p:cNvPr>
          <p:cNvSpPr txBox="1"/>
          <p:nvPr/>
        </p:nvSpPr>
        <p:spPr>
          <a:xfrm>
            <a:off x="6820369" y="3292592"/>
            <a:ext cx="458140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ea typeface="+mn-lt"/>
                <a:cs typeface="+mn-lt"/>
              </a:rPr>
              <a:t>CBOW reçoit en entrée le contexte d’un mot, c’est à dire les termes qui l’entourent dans une phrase, et essaye de prédire le mot en question.</a:t>
            </a:r>
            <a:endParaRPr lang="fr-FR" dirty="0"/>
          </a:p>
        </p:txBody>
      </p:sp>
    </p:spTree>
    <p:extLst>
      <p:ext uri="{BB962C8B-B14F-4D97-AF65-F5344CB8AC3E}">
        <p14:creationId xmlns:p14="http://schemas.microsoft.com/office/powerpoint/2010/main" val="3765978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B4CB13C-4993-FAFE-3DFF-17B7B124CAB4}"/>
              </a:ext>
            </a:extLst>
          </p:cNvPr>
          <p:cNvSpPr txBox="1"/>
          <p:nvPr/>
        </p:nvSpPr>
        <p:spPr>
          <a:xfrm>
            <a:off x="348073" y="310444"/>
            <a:ext cx="9539111"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dirty="0">
                <a:solidFill>
                  <a:srgbClr val="00B050"/>
                </a:solidFill>
                <a:cs typeface="Calibri"/>
              </a:rPr>
              <a:t>III : Word2Vec - Résultats</a:t>
            </a:r>
            <a:endParaRPr lang="fr-FR" sz="2400" b="1" dirty="0" err="1">
              <a:solidFill>
                <a:srgbClr val="00B050"/>
              </a:solidFill>
              <a:ea typeface="Calibri"/>
              <a:cs typeface="Calibri"/>
            </a:endParaRPr>
          </a:p>
        </p:txBody>
      </p:sp>
      <p:pic>
        <p:nvPicPr>
          <p:cNvPr id="6" name="Image 6" descr="Une image contenant texte, diagramme, capture d’écran, carte&#10;&#10;Description générée automatiquement">
            <a:extLst>
              <a:ext uri="{FF2B5EF4-FFF2-40B4-BE49-F238E27FC236}">
                <a16:creationId xmlns:a16="http://schemas.microsoft.com/office/drawing/2014/main" id="{F4152F72-73BB-13AF-B5AD-39C30D237C81}"/>
              </a:ext>
            </a:extLst>
          </p:cNvPr>
          <p:cNvPicPr>
            <a:picLocks noChangeAspect="1"/>
          </p:cNvPicPr>
          <p:nvPr/>
        </p:nvPicPr>
        <p:blipFill>
          <a:blip r:embed="rId2"/>
          <a:stretch>
            <a:fillRect/>
          </a:stretch>
        </p:blipFill>
        <p:spPr>
          <a:xfrm>
            <a:off x="378178" y="977248"/>
            <a:ext cx="11445051" cy="4903502"/>
          </a:xfrm>
          <a:prstGeom prst="rect">
            <a:avLst/>
          </a:prstGeom>
          <a:ln>
            <a:solidFill>
              <a:schemeClr val="tx1"/>
            </a:solidFill>
          </a:ln>
        </p:spPr>
      </p:pic>
      <p:pic>
        <p:nvPicPr>
          <p:cNvPr id="7" name="Image 7" descr="Une image contenant texte, capture d’écran, Police, nombre&#10;&#10;Description générée automatiquement">
            <a:extLst>
              <a:ext uri="{FF2B5EF4-FFF2-40B4-BE49-F238E27FC236}">
                <a16:creationId xmlns:a16="http://schemas.microsoft.com/office/drawing/2014/main" id="{04D3D3BD-D966-13FF-DAEB-54EF7E768DCF}"/>
              </a:ext>
            </a:extLst>
          </p:cNvPr>
          <p:cNvPicPr>
            <a:picLocks noChangeAspect="1"/>
          </p:cNvPicPr>
          <p:nvPr/>
        </p:nvPicPr>
        <p:blipFill>
          <a:blip r:embed="rId3"/>
          <a:stretch>
            <a:fillRect/>
          </a:stretch>
        </p:blipFill>
        <p:spPr>
          <a:xfrm>
            <a:off x="5064242" y="4458581"/>
            <a:ext cx="3455811" cy="2174169"/>
          </a:xfrm>
          <a:prstGeom prst="rect">
            <a:avLst/>
          </a:prstGeom>
          <a:ln>
            <a:solidFill>
              <a:schemeClr val="tx1"/>
            </a:solidFill>
          </a:ln>
        </p:spPr>
      </p:pic>
      <p:sp>
        <p:nvSpPr>
          <p:cNvPr id="9" name="Rectangle 8">
            <a:extLst>
              <a:ext uri="{FF2B5EF4-FFF2-40B4-BE49-F238E27FC236}">
                <a16:creationId xmlns:a16="http://schemas.microsoft.com/office/drawing/2014/main" id="{8DB096CB-419F-C9BA-D35D-879DD67AC142}"/>
              </a:ext>
            </a:extLst>
          </p:cNvPr>
          <p:cNvSpPr/>
          <p:nvPr/>
        </p:nvSpPr>
        <p:spPr>
          <a:xfrm>
            <a:off x="5381038" y="4863630"/>
            <a:ext cx="3104444" cy="62088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5C83DED6-AC62-25CA-9826-786596485778}"/>
              </a:ext>
            </a:extLst>
          </p:cNvPr>
          <p:cNvSpPr/>
          <p:nvPr/>
        </p:nvSpPr>
        <p:spPr>
          <a:xfrm>
            <a:off x="1815630" y="5682073"/>
            <a:ext cx="338666" cy="19755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7321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FA0733E-116E-216A-60EB-E52344DA73FF}"/>
              </a:ext>
            </a:extLst>
          </p:cNvPr>
          <p:cNvSpPr txBox="1"/>
          <p:nvPr/>
        </p:nvSpPr>
        <p:spPr>
          <a:xfrm>
            <a:off x="348073" y="310444"/>
            <a:ext cx="9539111"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dirty="0">
                <a:solidFill>
                  <a:srgbClr val="00B050"/>
                </a:solidFill>
                <a:cs typeface="Calibri"/>
              </a:rPr>
              <a:t>IV : BERT - Définition</a:t>
            </a:r>
            <a:endParaRPr lang="fr-FR" sz="2400" b="1" dirty="0" err="1">
              <a:solidFill>
                <a:srgbClr val="00B050"/>
              </a:solidFill>
              <a:ea typeface="Calibri"/>
              <a:cs typeface="Calibri"/>
            </a:endParaRPr>
          </a:p>
        </p:txBody>
      </p:sp>
      <p:sp>
        <p:nvSpPr>
          <p:cNvPr id="6" name="ZoneTexte 5">
            <a:extLst>
              <a:ext uri="{FF2B5EF4-FFF2-40B4-BE49-F238E27FC236}">
                <a16:creationId xmlns:a16="http://schemas.microsoft.com/office/drawing/2014/main" id="{55BFBB1E-D8E2-A77E-8746-6E8CB6C11A60}"/>
              </a:ext>
            </a:extLst>
          </p:cNvPr>
          <p:cNvSpPr txBox="1"/>
          <p:nvPr/>
        </p:nvSpPr>
        <p:spPr>
          <a:xfrm>
            <a:off x="583261" y="1053629"/>
            <a:ext cx="1084673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000" b="1" u="sng" dirty="0">
                <a:latin typeface="Consolas"/>
                <a:ea typeface="Calibri"/>
                <a:cs typeface="Calibri"/>
              </a:rPr>
              <a:t>Définition</a:t>
            </a:r>
            <a:r>
              <a:rPr lang="fr-FR" sz="2000" dirty="0">
                <a:latin typeface="Consolas"/>
                <a:ea typeface="Calibri"/>
                <a:cs typeface="Calibri"/>
              </a:rPr>
              <a:t> :</a:t>
            </a:r>
            <a:r>
              <a:rPr lang="fr-FR" sz="2000" dirty="0">
                <a:ea typeface="Calibri"/>
                <a:cs typeface="Calibri"/>
              </a:rPr>
              <a:t> </a:t>
            </a:r>
            <a:r>
              <a:rPr lang="fr-FR" sz="2000" dirty="0">
                <a:ea typeface="+mn-lt"/>
                <a:cs typeface="+mn-lt"/>
              </a:rPr>
              <a:t> acronyme anglais de </a:t>
            </a:r>
            <a:r>
              <a:rPr lang="en" sz="2000" b="1" i="1" dirty="0">
                <a:ea typeface="+mn-lt"/>
                <a:cs typeface="+mn-lt"/>
              </a:rPr>
              <a:t>Bidirectional Encoder Representations from Transformers</a:t>
            </a:r>
            <a:r>
              <a:rPr lang="fr-FR" sz="2000" dirty="0">
                <a:ea typeface="+mn-lt"/>
                <a:cs typeface="+mn-lt"/>
              </a:rPr>
              <a:t>, est un </a:t>
            </a:r>
            <a:r>
              <a:rPr lang="fr-FR" sz="2000" dirty="0">
                <a:ea typeface="+mn-lt"/>
                <a:cs typeface="+mn-lt"/>
                <a:hlinkClick r:id="rId2"/>
              </a:rPr>
              <a:t>modèle de langage</a:t>
            </a:r>
            <a:r>
              <a:rPr lang="fr-FR" sz="2000" dirty="0">
                <a:ea typeface="+mn-lt"/>
                <a:cs typeface="+mn-lt"/>
              </a:rPr>
              <a:t> développé par </a:t>
            </a:r>
            <a:r>
              <a:rPr lang="fr-FR" sz="2000" dirty="0">
                <a:ea typeface="+mn-lt"/>
                <a:cs typeface="+mn-lt"/>
                <a:hlinkClick r:id="rId3"/>
              </a:rPr>
              <a:t>Google</a:t>
            </a:r>
            <a:r>
              <a:rPr lang="fr-FR" sz="2000" dirty="0">
                <a:ea typeface="+mn-lt"/>
                <a:cs typeface="+mn-lt"/>
              </a:rPr>
              <a:t> en 2018. </a:t>
            </a:r>
            <a:endParaRPr lang="fr" sz="2000" dirty="0">
              <a:ea typeface="+mn-lt"/>
              <a:cs typeface="+mn-lt"/>
            </a:endParaRPr>
          </a:p>
        </p:txBody>
      </p:sp>
      <p:pic>
        <p:nvPicPr>
          <p:cNvPr id="7" name="Image 7" descr="Une image contenant texte, diagramme, capture d’écran, Plan&#10;&#10;Description générée automatiquement">
            <a:extLst>
              <a:ext uri="{FF2B5EF4-FFF2-40B4-BE49-F238E27FC236}">
                <a16:creationId xmlns:a16="http://schemas.microsoft.com/office/drawing/2014/main" id="{BA18F850-910E-3FF7-679B-ED3FCF9F9DF7}"/>
              </a:ext>
            </a:extLst>
          </p:cNvPr>
          <p:cNvPicPr>
            <a:picLocks noChangeAspect="1"/>
          </p:cNvPicPr>
          <p:nvPr/>
        </p:nvPicPr>
        <p:blipFill>
          <a:blip r:embed="rId4"/>
          <a:stretch>
            <a:fillRect/>
          </a:stretch>
        </p:blipFill>
        <p:spPr>
          <a:xfrm>
            <a:off x="1281289" y="1903684"/>
            <a:ext cx="3326459" cy="4725148"/>
          </a:xfrm>
          <a:prstGeom prst="rect">
            <a:avLst/>
          </a:prstGeom>
        </p:spPr>
      </p:pic>
      <p:sp>
        <p:nvSpPr>
          <p:cNvPr id="2" name="ZoneTexte 1">
            <a:extLst>
              <a:ext uri="{FF2B5EF4-FFF2-40B4-BE49-F238E27FC236}">
                <a16:creationId xmlns:a16="http://schemas.microsoft.com/office/drawing/2014/main" id="{4C4861A8-E8B3-DB96-6137-A6DA06AE3F1D}"/>
              </a:ext>
            </a:extLst>
          </p:cNvPr>
          <p:cNvSpPr txBox="1"/>
          <p:nvPr/>
        </p:nvSpPr>
        <p:spPr>
          <a:xfrm>
            <a:off x="5486399" y="2504252"/>
            <a:ext cx="6026385"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dirty="0"/>
              <a:t>BERT fait </a:t>
            </a:r>
            <a:r>
              <a:rPr lang="en-US" err="1"/>
              <a:t>appel</a:t>
            </a:r>
            <a:r>
              <a:rPr lang="en-US" dirty="0"/>
              <a:t> à Transformer, un </a:t>
            </a:r>
            <a:r>
              <a:rPr lang="en-US" err="1"/>
              <a:t>mécanisme</a:t>
            </a:r>
            <a:r>
              <a:rPr lang="en-US" dirty="0"/>
              <a:t> </a:t>
            </a:r>
            <a:r>
              <a:rPr lang="en-US" err="1"/>
              <a:t>d’attention</a:t>
            </a:r>
            <a:r>
              <a:rPr lang="en-US" dirty="0"/>
              <a:t> qui </a:t>
            </a:r>
            <a:r>
              <a:rPr lang="en-US" err="1"/>
              <a:t>apprend</a:t>
            </a:r>
            <a:r>
              <a:rPr lang="en-US" dirty="0"/>
              <a:t> les relations </a:t>
            </a:r>
            <a:r>
              <a:rPr lang="en-US" err="1"/>
              <a:t>contextuelles</a:t>
            </a:r>
            <a:r>
              <a:rPr lang="en-US" dirty="0"/>
              <a:t> entre les mots (</a:t>
            </a:r>
            <a:r>
              <a:rPr lang="en-US" err="1"/>
              <a:t>ou</a:t>
            </a:r>
            <a:r>
              <a:rPr lang="en-US" dirty="0"/>
              <a:t> les sous-mots) d’un </a:t>
            </a:r>
            <a:r>
              <a:rPr lang="en-US" err="1"/>
              <a:t>texte</a:t>
            </a:r>
            <a:r>
              <a:rPr lang="en-US"/>
              <a:t>. </a:t>
            </a:r>
            <a:endParaRPr lang="fr-FR"/>
          </a:p>
          <a:p>
            <a:pPr marL="285750" indent="-285750">
              <a:buFont typeface="Calibri"/>
              <a:buChar char="-"/>
            </a:pPr>
            <a:r>
              <a:rPr lang="en-US" err="1"/>
              <a:t>Puisque</a:t>
            </a:r>
            <a:r>
              <a:rPr lang="en-US" dirty="0"/>
              <a:t> </a:t>
            </a:r>
            <a:r>
              <a:rPr lang="en-US" err="1"/>
              <a:t>l’objectif</a:t>
            </a:r>
            <a:r>
              <a:rPr lang="en-US" dirty="0"/>
              <a:t> de BERT </a:t>
            </a:r>
            <a:r>
              <a:rPr lang="en-US" err="1"/>
              <a:t>est</a:t>
            </a:r>
            <a:r>
              <a:rPr lang="en-US" dirty="0"/>
              <a:t> de </a:t>
            </a:r>
            <a:r>
              <a:rPr lang="en-US" err="1"/>
              <a:t>générer</a:t>
            </a:r>
            <a:r>
              <a:rPr lang="en-US" dirty="0"/>
              <a:t> un </a:t>
            </a:r>
            <a:r>
              <a:rPr lang="en-US" err="1"/>
              <a:t>modèle</a:t>
            </a:r>
            <a:r>
              <a:rPr lang="en-US" dirty="0"/>
              <a:t> de </a:t>
            </a:r>
            <a:r>
              <a:rPr lang="en-US" err="1"/>
              <a:t>langage</a:t>
            </a:r>
            <a:r>
              <a:rPr lang="en-US" dirty="0"/>
              <a:t>, </a:t>
            </a:r>
            <a:r>
              <a:rPr lang="en-US" err="1"/>
              <a:t>seul</a:t>
            </a:r>
            <a:r>
              <a:rPr lang="en-US" dirty="0"/>
              <a:t> le </a:t>
            </a:r>
            <a:r>
              <a:rPr lang="en-US" err="1"/>
              <a:t>mécanisme</a:t>
            </a:r>
            <a:r>
              <a:rPr lang="en-US" dirty="0"/>
              <a:t> </a:t>
            </a:r>
            <a:r>
              <a:rPr lang="en-US" err="1"/>
              <a:t>d’encodage</a:t>
            </a:r>
            <a:r>
              <a:rPr lang="en-US" dirty="0"/>
              <a:t> </a:t>
            </a:r>
            <a:r>
              <a:rPr lang="en-US" err="1"/>
              <a:t>est</a:t>
            </a:r>
            <a:r>
              <a:rPr lang="en-US" dirty="0"/>
              <a:t> </a:t>
            </a:r>
            <a:r>
              <a:rPr lang="en-US" err="1"/>
              <a:t>nécessaire</a:t>
            </a:r>
            <a:r>
              <a:rPr lang="en-US" dirty="0"/>
              <a:t>. </a:t>
            </a:r>
            <a:endParaRPr lang="fr-FR" dirty="0"/>
          </a:p>
          <a:p>
            <a:pPr marL="285750" indent="-285750">
              <a:buFont typeface="Calibri"/>
              <a:buChar char="-"/>
            </a:pPr>
            <a:r>
              <a:rPr lang="en-US" dirty="0" err="1"/>
              <a:t>Contrairement</a:t>
            </a:r>
            <a:r>
              <a:rPr lang="en-US" dirty="0"/>
              <a:t> aux </a:t>
            </a:r>
            <a:r>
              <a:rPr lang="en-US" dirty="0" err="1"/>
              <a:t>modèles</a:t>
            </a:r>
            <a:r>
              <a:rPr lang="en-US" dirty="0"/>
              <a:t> </a:t>
            </a:r>
            <a:r>
              <a:rPr lang="en-US" dirty="0" err="1"/>
              <a:t>directionnels</a:t>
            </a:r>
            <a:r>
              <a:rPr lang="en-US" dirty="0"/>
              <a:t>, qui </a:t>
            </a:r>
            <a:r>
              <a:rPr lang="en-US" dirty="0" err="1"/>
              <a:t>lisent</a:t>
            </a:r>
            <a:r>
              <a:rPr lang="en-US" dirty="0"/>
              <a:t> le </a:t>
            </a:r>
            <a:r>
              <a:rPr lang="en-US" dirty="0" err="1"/>
              <a:t>texte</a:t>
            </a:r>
            <a:r>
              <a:rPr lang="en-US" dirty="0"/>
              <a:t> </a:t>
            </a:r>
            <a:r>
              <a:rPr lang="en-US" dirty="0" err="1"/>
              <a:t>entré</a:t>
            </a:r>
            <a:r>
              <a:rPr lang="en-US" dirty="0"/>
              <a:t> de manière </a:t>
            </a:r>
            <a:r>
              <a:rPr lang="en-US" dirty="0" err="1"/>
              <a:t>séquentielle</a:t>
            </a:r>
            <a:r>
              <a:rPr lang="en-US" dirty="0"/>
              <a:t> (de gauche à droite </a:t>
            </a:r>
            <a:r>
              <a:rPr lang="en-US" dirty="0" err="1"/>
              <a:t>ou</a:t>
            </a:r>
            <a:r>
              <a:rPr lang="en-US" dirty="0"/>
              <a:t> de droite à gauche), </a:t>
            </a:r>
            <a:r>
              <a:rPr lang="en-US" dirty="0" err="1"/>
              <a:t>l’encodeur</a:t>
            </a:r>
            <a:r>
              <a:rPr lang="en-US" dirty="0"/>
              <a:t> Transformer lit la </a:t>
            </a:r>
            <a:r>
              <a:rPr lang="en-US" dirty="0" err="1"/>
              <a:t>séquence</a:t>
            </a:r>
            <a:r>
              <a:rPr lang="en-US" dirty="0"/>
              <a:t> </a:t>
            </a:r>
            <a:r>
              <a:rPr lang="en-US" dirty="0" err="1"/>
              <a:t>entière</a:t>
            </a:r>
            <a:r>
              <a:rPr lang="en-US" dirty="0"/>
              <a:t> de mots </a:t>
            </a:r>
            <a:r>
              <a:rPr lang="en-US" dirty="0" err="1"/>
              <a:t>en</a:t>
            </a:r>
            <a:r>
              <a:rPr lang="en-US" dirty="0"/>
              <a:t> </a:t>
            </a:r>
            <a:r>
              <a:rPr lang="en-US" dirty="0" err="1"/>
              <a:t>une</a:t>
            </a:r>
            <a:r>
              <a:rPr lang="en-US" dirty="0"/>
              <a:t> </a:t>
            </a:r>
            <a:r>
              <a:rPr lang="en-US" dirty="0" err="1"/>
              <a:t>seule</a:t>
            </a:r>
            <a:r>
              <a:rPr lang="en-US" dirty="0"/>
              <a:t> </a:t>
            </a:r>
            <a:r>
              <a:rPr lang="en-US" dirty="0" err="1"/>
              <a:t>fois</a:t>
            </a:r>
            <a:r>
              <a:rPr lang="en-US" dirty="0"/>
              <a:t>. Il </a:t>
            </a:r>
            <a:r>
              <a:rPr lang="en-US" dirty="0" err="1"/>
              <a:t>est</a:t>
            </a:r>
            <a:r>
              <a:rPr lang="en-US" dirty="0"/>
              <a:t> </a:t>
            </a:r>
            <a:r>
              <a:rPr lang="en-US" dirty="0" err="1"/>
              <a:t>donc</a:t>
            </a:r>
            <a:r>
              <a:rPr lang="en-US" dirty="0"/>
              <a:t> </a:t>
            </a:r>
            <a:r>
              <a:rPr lang="en-US" dirty="0" err="1"/>
              <a:t>considéré</a:t>
            </a:r>
            <a:r>
              <a:rPr lang="en-US" dirty="0"/>
              <a:t> </a:t>
            </a:r>
            <a:r>
              <a:rPr lang="en-US" dirty="0" err="1"/>
              <a:t>comme</a:t>
            </a:r>
            <a:r>
              <a:rPr lang="en-US" dirty="0"/>
              <a:t> </a:t>
            </a:r>
            <a:r>
              <a:rPr lang="en-US" dirty="0" err="1"/>
              <a:t>bidirectionnel</a:t>
            </a:r>
            <a:r>
              <a:rPr lang="en-US" dirty="0"/>
              <a:t>, bien </a:t>
            </a:r>
            <a:r>
              <a:rPr lang="en-US" dirty="0" err="1"/>
              <a:t>qu’il</a:t>
            </a:r>
            <a:r>
              <a:rPr lang="en-US" dirty="0"/>
              <a:t> </a:t>
            </a:r>
            <a:r>
              <a:rPr lang="en-US" dirty="0" err="1"/>
              <a:t>serait</a:t>
            </a:r>
            <a:r>
              <a:rPr lang="en-US" dirty="0"/>
              <a:t> plus exact de dire </a:t>
            </a:r>
            <a:r>
              <a:rPr lang="en-US" dirty="0" err="1"/>
              <a:t>qu’il</a:t>
            </a:r>
            <a:r>
              <a:rPr lang="en-US" dirty="0"/>
              <a:t> </a:t>
            </a:r>
            <a:r>
              <a:rPr lang="en-US" dirty="0" err="1"/>
              <a:t>est</a:t>
            </a:r>
            <a:r>
              <a:rPr lang="en-US" dirty="0"/>
              <a:t> non </a:t>
            </a:r>
            <a:r>
              <a:rPr lang="en-US" dirty="0" err="1"/>
              <a:t>directionnel</a:t>
            </a:r>
            <a:r>
              <a:rPr lang="en-US" dirty="0"/>
              <a:t>. Cette </a:t>
            </a:r>
            <a:r>
              <a:rPr lang="en-US" dirty="0" err="1"/>
              <a:t>caractéristique</a:t>
            </a:r>
            <a:r>
              <a:rPr lang="en-US" dirty="0"/>
              <a:t> </a:t>
            </a:r>
            <a:r>
              <a:rPr lang="en-US" dirty="0" err="1"/>
              <a:t>permet</a:t>
            </a:r>
            <a:r>
              <a:rPr lang="en-US" dirty="0"/>
              <a:t> au </a:t>
            </a:r>
            <a:r>
              <a:rPr lang="en-US" dirty="0" err="1"/>
              <a:t>modèle</a:t>
            </a:r>
            <a:r>
              <a:rPr lang="en-US" dirty="0"/>
              <a:t> </a:t>
            </a:r>
            <a:r>
              <a:rPr lang="en-US" dirty="0" err="1"/>
              <a:t>d’apprendre</a:t>
            </a:r>
            <a:r>
              <a:rPr lang="en-US" dirty="0"/>
              <a:t> le </a:t>
            </a:r>
            <a:r>
              <a:rPr lang="en-US" dirty="0" err="1"/>
              <a:t>contexte</a:t>
            </a:r>
            <a:r>
              <a:rPr lang="en-US" dirty="0"/>
              <a:t> d’un mot </a:t>
            </a:r>
            <a:r>
              <a:rPr lang="en-US" dirty="0" err="1"/>
              <a:t>en</a:t>
            </a:r>
            <a:r>
              <a:rPr lang="en-US" dirty="0"/>
              <a:t> se </a:t>
            </a:r>
            <a:r>
              <a:rPr lang="en-US" dirty="0" err="1"/>
              <a:t>basant</a:t>
            </a:r>
            <a:r>
              <a:rPr lang="en-US" dirty="0"/>
              <a:t> sur tout son </a:t>
            </a:r>
            <a:r>
              <a:rPr lang="en-US" dirty="0" err="1"/>
              <a:t>environnement</a:t>
            </a:r>
            <a:r>
              <a:rPr lang="en-US" dirty="0"/>
              <a:t> (à gauche et à droite du mot).</a:t>
            </a:r>
            <a:endParaRPr lang="fr-FR">
              <a:cs typeface="Calibri"/>
            </a:endParaRPr>
          </a:p>
        </p:txBody>
      </p:sp>
    </p:spTree>
    <p:extLst>
      <p:ext uri="{BB962C8B-B14F-4D97-AF65-F5344CB8AC3E}">
        <p14:creationId xmlns:p14="http://schemas.microsoft.com/office/powerpoint/2010/main" val="3951043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01A7625-2AB5-8E2E-3006-33092C59F921}"/>
              </a:ext>
            </a:extLst>
          </p:cNvPr>
          <p:cNvSpPr txBox="1"/>
          <p:nvPr/>
        </p:nvSpPr>
        <p:spPr>
          <a:xfrm>
            <a:off x="348073" y="310444"/>
            <a:ext cx="9539111"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dirty="0">
                <a:solidFill>
                  <a:srgbClr val="00B050"/>
                </a:solidFill>
                <a:cs typeface="Calibri"/>
              </a:rPr>
              <a:t>IV : BERT - Résultats</a:t>
            </a:r>
            <a:endParaRPr lang="fr-FR" sz="2400" b="1" dirty="0" err="1">
              <a:solidFill>
                <a:srgbClr val="00B050"/>
              </a:solidFill>
              <a:ea typeface="Calibri"/>
              <a:cs typeface="Calibri"/>
            </a:endParaRPr>
          </a:p>
        </p:txBody>
      </p:sp>
      <p:pic>
        <p:nvPicPr>
          <p:cNvPr id="6" name="Image 6" descr="Une image contenant texte, capture d’écran, diagramme&#10;&#10;Description générée automatiquement">
            <a:extLst>
              <a:ext uri="{FF2B5EF4-FFF2-40B4-BE49-F238E27FC236}">
                <a16:creationId xmlns:a16="http://schemas.microsoft.com/office/drawing/2014/main" id="{95F3E021-0E26-E74C-41F6-4BE8E1AB9109}"/>
              </a:ext>
            </a:extLst>
          </p:cNvPr>
          <p:cNvPicPr>
            <a:picLocks noChangeAspect="1"/>
          </p:cNvPicPr>
          <p:nvPr/>
        </p:nvPicPr>
        <p:blipFill>
          <a:blip r:embed="rId2"/>
          <a:stretch>
            <a:fillRect/>
          </a:stretch>
        </p:blipFill>
        <p:spPr>
          <a:xfrm>
            <a:off x="472252" y="899302"/>
            <a:ext cx="11256903" cy="4748952"/>
          </a:xfrm>
          <a:prstGeom prst="rect">
            <a:avLst/>
          </a:prstGeom>
          <a:ln>
            <a:solidFill>
              <a:schemeClr val="tx1"/>
            </a:solidFill>
          </a:ln>
        </p:spPr>
      </p:pic>
      <p:pic>
        <p:nvPicPr>
          <p:cNvPr id="7" name="Image 7" descr="Une image contenant texte, capture d’écran, Police, nombre&#10;&#10;Description générée automatiquement">
            <a:extLst>
              <a:ext uri="{FF2B5EF4-FFF2-40B4-BE49-F238E27FC236}">
                <a16:creationId xmlns:a16="http://schemas.microsoft.com/office/drawing/2014/main" id="{A705C012-C340-306C-EA10-B74B1131E4FA}"/>
              </a:ext>
            </a:extLst>
          </p:cNvPr>
          <p:cNvPicPr>
            <a:picLocks noChangeAspect="1"/>
          </p:cNvPicPr>
          <p:nvPr/>
        </p:nvPicPr>
        <p:blipFill>
          <a:blip r:embed="rId3"/>
          <a:stretch>
            <a:fillRect/>
          </a:stretch>
        </p:blipFill>
        <p:spPr>
          <a:xfrm>
            <a:off x="5078178" y="4237567"/>
            <a:ext cx="3465571" cy="2155237"/>
          </a:xfrm>
          <a:prstGeom prst="rect">
            <a:avLst/>
          </a:prstGeom>
          <a:ln>
            <a:solidFill>
              <a:schemeClr val="tx1"/>
            </a:solidFill>
          </a:ln>
        </p:spPr>
      </p:pic>
      <p:sp>
        <p:nvSpPr>
          <p:cNvPr id="9" name="Rectangle 8">
            <a:extLst>
              <a:ext uri="{FF2B5EF4-FFF2-40B4-BE49-F238E27FC236}">
                <a16:creationId xmlns:a16="http://schemas.microsoft.com/office/drawing/2014/main" id="{4ADF402B-C6E0-69F2-0290-E896451E81B4}"/>
              </a:ext>
            </a:extLst>
          </p:cNvPr>
          <p:cNvSpPr/>
          <p:nvPr/>
        </p:nvSpPr>
        <p:spPr>
          <a:xfrm>
            <a:off x="5117631" y="4590815"/>
            <a:ext cx="3311406" cy="62088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6AF8C068-DF3B-261A-2EB8-D443BC3DDDD2}"/>
              </a:ext>
            </a:extLst>
          </p:cNvPr>
          <p:cNvSpPr/>
          <p:nvPr/>
        </p:nvSpPr>
        <p:spPr>
          <a:xfrm>
            <a:off x="1900296" y="5503332"/>
            <a:ext cx="301037" cy="19755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6750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EBAB89B-567C-A2A5-0210-6D22B9EE263A}"/>
              </a:ext>
            </a:extLst>
          </p:cNvPr>
          <p:cNvSpPr txBox="1"/>
          <p:nvPr/>
        </p:nvSpPr>
        <p:spPr>
          <a:xfrm>
            <a:off x="348073" y="310444"/>
            <a:ext cx="9539111"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dirty="0">
                <a:solidFill>
                  <a:srgbClr val="00B050"/>
                </a:solidFill>
                <a:cs typeface="Calibri"/>
              </a:rPr>
              <a:t>VI : USE - Définition</a:t>
            </a:r>
            <a:endParaRPr lang="fr-FR" sz="2400" b="1" dirty="0" err="1">
              <a:solidFill>
                <a:srgbClr val="00B050"/>
              </a:solidFill>
              <a:ea typeface="Calibri"/>
              <a:cs typeface="Calibri"/>
            </a:endParaRPr>
          </a:p>
        </p:txBody>
      </p:sp>
      <p:sp>
        <p:nvSpPr>
          <p:cNvPr id="7" name="ZoneTexte 6">
            <a:extLst>
              <a:ext uri="{FF2B5EF4-FFF2-40B4-BE49-F238E27FC236}">
                <a16:creationId xmlns:a16="http://schemas.microsoft.com/office/drawing/2014/main" id="{55BDABB7-6539-CAE3-49F5-0F58CBCF158D}"/>
              </a:ext>
            </a:extLst>
          </p:cNvPr>
          <p:cNvSpPr txBox="1"/>
          <p:nvPr/>
        </p:nvSpPr>
        <p:spPr>
          <a:xfrm>
            <a:off x="583261" y="1053629"/>
            <a:ext cx="1084673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000" b="1" u="sng" dirty="0">
                <a:latin typeface="Consolas"/>
                <a:ea typeface="Calibri"/>
                <a:cs typeface="Calibri"/>
              </a:rPr>
              <a:t>Définition</a:t>
            </a:r>
            <a:r>
              <a:rPr lang="fr-FR" sz="2000" dirty="0">
                <a:latin typeface="Consolas"/>
                <a:ea typeface="Calibri"/>
                <a:cs typeface="Calibri"/>
              </a:rPr>
              <a:t> :</a:t>
            </a:r>
            <a:r>
              <a:rPr lang="fr-FR" sz="2000" dirty="0">
                <a:ea typeface="Calibri"/>
                <a:cs typeface="Calibri"/>
              </a:rPr>
              <a:t> </a:t>
            </a:r>
            <a:r>
              <a:rPr lang="fr-FR" sz="2000" dirty="0">
                <a:ea typeface="+mn-lt"/>
                <a:cs typeface="+mn-lt"/>
              </a:rPr>
              <a:t> </a:t>
            </a:r>
            <a:r>
              <a:rPr lang="fr" sz="2000" dirty="0">
                <a:latin typeface="Calibri"/>
                <a:ea typeface="+mn-lt"/>
                <a:cs typeface="+mn-lt"/>
              </a:rPr>
              <a:t>Universal Sentence Encoder encode une phrase ou un texte entier en vecteurs de nombres réels qui peuvent être utilisés pour le regroupement, la similarité de phrases, la classification de texte et d'autres tâches de traitement du langage naturel (NLP).</a:t>
            </a:r>
            <a:endParaRPr lang="fr-FR" sz="2000">
              <a:latin typeface="Calibri"/>
              <a:ea typeface="+mn-lt"/>
              <a:cs typeface="+mn-lt"/>
            </a:endParaRPr>
          </a:p>
        </p:txBody>
      </p:sp>
      <p:pic>
        <p:nvPicPr>
          <p:cNvPr id="8" name="Image 8" descr="Une image contenant texte, Police, ligne, capture d’écran&#10;&#10;Description générée automatiquement">
            <a:extLst>
              <a:ext uri="{FF2B5EF4-FFF2-40B4-BE49-F238E27FC236}">
                <a16:creationId xmlns:a16="http://schemas.microsoft.com/office/drawing/2014/main" id="{6B10DF8E-2980-40F1-790B-5A4C583584CE}"/>
              </a:ext>
            </a:extLst>
          </p:cNvPr>
          <p:cNvPicPr>
            <a:picLocks noChangeAspect="1"/>
          </p:cNvPicPr>
          <p:nvPr/>
        </p:nvPicPr>
        <p:blipFill>
          <a:blip r:embed="rId2"/>
          <a:stretch>
            <a:fillRect/>
          </a:stretch>
        </p:blipFill>
        <p:spPr>
          <a:xfrm>
            <a:off x="387585" y="2291795"/>
            <a:ext cx="6891866" cy="1305445"/>
          </a:xfrm>
          <a:prstGeom prst="rect">
            <a:avLst/>
          </a:prstGeom>
        </p:spPr>
      </p:pic>
      <p:pic>
        <p:nvPicPr>
          <p:cNvPr id="9" name="Image 9" descr="Une image contenant texte, capture d’écran, diagramme, Police&#10;&#10;Description générée automatiquement">
            <a:extLst>
              <a:ext uri="{FF2B5EF4-FFF2-40B4-BE49-F238E27FC236}">
                <a16:creationId xmlns:a16="http://schemas.microsoft.com/office/drawing/2014/main" id="{402482C5-4BB5-0DF2-2844-648448441A68}"/>
              </a:ext>
            </a:extLst>
          </p:cNvPr>
          <p:cNvPicPr>
            <a:picLocks noChangeAspect="1"/>
          </p:cNvPicPr>
          <p:nvPr/>
        </p:nvPicPr>
        <p:blipFill>
          <a:blip r:embed="rId3"/>
          <a:stretch>
            <a:fillRect/>
          </a:stretch>
        </p:blipFill>
        <p:spPr>
          <a:xfrm>
            <a:off x="660400" y="3928696"/>
            <a:ext cx="6176903" cy="1973348"/>
          </a:xfrm>
          <a:prstGeom prst="rect">
            <a:avLst/>
          </a:prstGeom>
        </p:spPr>
      </p:pic>
      <p:sp>
        <p:nvSpPr>
          <p:cNvPr id="10" name="ZoneTexte 9">
            <a:extLst>
              <a:ext uri="{FF2B5EF4-FFF2-40B4-BE49-F238E27FC236}">
                <a16:creationId xmlns:a16="http://schemas.microsoft.com/office/drawing/2014/main" id="{E8AFF90E-759C-83B1-3A60-55F662979905}"/>
              </a:ext>
            </a:extLst>
          </p:cNvPr>
          <p:cNvSpPr txBox="1"/>
          <p:nvPr/>
        </p:nvSpPr>
        <p:spPr>
          <a:xfrm>
            <a:off x="7744177" y="2852326"/>
            <a:ext cx="410727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fr-FR" dirty="0"/>
              <a:t>Un encodeur qui résume n'importe quelle phrase donnée en une phrase incorporée à 512 dimensions. </a:t>
            </a:r>
            <a:endParaRPr lang="fr-FR"/>
          </a:p>
          <a:p>
            <a:pPr marL="285750" indent="-285750">
              <a:buFont typeface="Calibri"/>
              <a:buChar char="-"/>
            </a:pPr>
            <a:r>
              <a:rPr lang="fr-FR" dirty="0"/>
              <a:t>Étant donné que la même intégration doit fonctionner sur plusieurs tâches génériques, elle ne capturera que les fonctionnalités les plus informatives et éliminera le bruit. </a:t>
            </a:r>
            <a:endParaRPr lang="fr-FR">
              <a:cs typeface="Calibri"/>
            </a:endParaRPr>
          </a:p>
        </p:txBody>
      </p:sp>
    </p:spTree>
    <p:extLst>
      <p:ext uri="{BB962C8B-B14F-4D97-AF65-F5344CB8AC3E}">
        <p14:creationId xmlns:p14="http://schemas.microsoft.com/office/powerpoint/2010/main" val="84007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4C284D9-6A5F-0A89-BE40-31675AFDCA5F}"/>
              </a:ext>
            </a:extLst>
          </p:cNvPr>
          <p:cNvSpPr txBox="1"/>
          <p:nvPr/>
        </p:nvSpPr>
        <p:spPr>
          <a:xfrm>
            <a:off x="348073" y="310444"/>
            <a:ext cx="9539111"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dirty="0">
                <a:solidFill>
                  <a:srgbClr val="00B050"/>
                </a:solidFill>
                <a:cs typeface="Calibri"/>
              </a:rPr>
              <a:t>VI : USE - Résultats</a:t>
            </a:r>
            <a:endParaRPr lang="fr-FR" sz="2400" b="1" dirty="0" err="1">
              <a:solidFill>
                <a:srgbClr val="00B050"/>
              </a:solidFill>
              <a:ea typeface="Calibri"/>
              <a:cs typeface="Calibri"/>
            </a:endParaRPr>
          </a:p>
        </p:txBody>
      </p:sp>
      <p:pic>
        <p:nvPicPr>
          <p:cNvPr id="6" name="Image 6" descr="Une image contenant texte, capture d’écran, diagramme, carte&#10;&#10;Description générée automatiquement">
            <a:extLst>
              <a:ext uri="{FF2B5EF4-FFF2-40B4-BE49-F238E27FC236}">
                <a16:creationId xmlns:a16="http://schemas.microsoft.com/office/drawing/2014/main" id="{437A8253-A972-A2D1-7B17-800B8B3AF478}"/>
              </a:ext>
            </a:extLst>
          </p:cNvPr>
          <p:cNvPicPr>
            <a:picLocks noChangeAspect="1"/>
          </p:cNvPicPr>
          <p:nvPr/>
        </p:nvPicPr>
        <p:blipFill>
          <a:blip r:embed="rId2"/>
          <a:stretch>
            <a:fillRect/>
          </a:stretch>
        </p:blipFill>
        <p:spPr>
          <a:xfrm>
            <a:off x="349956" y="1065238"/>
            <a:ext cx="11604977" cy="4727523"/>
          </a:xfrm>
          <a:prstGeom prst="rect">
            <a:avLst/>
          </a:prstGeom>
          <a:ln>
            <a:solidFill>
              <a:schemeClr val="tx1"/>
            </a:solidFill>
          </a:ln>
        </p:spPr>
      </p:pic>
      <p:pic>
        <p:nvPicPr>
          <p:cNvPr id="7" name="Image 7" descr="Une image contenant texte, capture d’écran, Police, nombre&#10;&#10;Description générée automatiquement">
            <a:extLst>
              <a:ext uri="{FF2B5EF4-FFF2-40B4-BE49-F238E27FC236}">
                <a16:creationId xmlns:a16="http://schemas.microsoft.com/office/drawing/2014/main" id="{53973EA3-D1E1-074C-A9D8-B8B4F0875E97}"/>
              </a:ext>
            </a:extLst>
          </p:cNvPr>
          <p:cNvPicPr>
            <a:picLocks noChangeAspect="1"/>
          </p:cNvPicPr>
          <p:nvPr/>
        </p:nvPicPr>
        <p:blipFill>
          <a:blip r:embed="rId3"/>
          <a:stretch>
            <a:fillRect/>
          </a:stretch>
        </p:blipFill>
        <p:spPr>
          <a:xfrm>
            <a:off x="5637978" y="4717109"/>
            <a:ext cx="2910416" cy="1854670"/>
          </a:xfrm>
          <a:prstGeom prst="rect">
            <a:avLst/>
          </a:prstGeom>
          <a:ln>
            <a:solidFill>
              <a:schemeClr val="tx1"/>
            </a:solidFill>
          </a:ln>
        </p:spPr>
      </p:pic>
      <p:pic>
        <p:nvPicPr>
          <p:cNvPr id="8" name="Image 8">
            <a:extLst>
              <a:ext uri="{FF2B5EF4-FFF2-40B4-BE49-F238E27FC236}">
                <a16:creationId xmlns:a16="http://schemas.microsoft.com/office/drawing/2014/main" id="{18CF2D19-2C69-306B-B14F-1B26E0BC3AD7}"/>
              </a:ext>
            </a:extLst>
          </p:cNvPr>
          <p:cNvPicPr>
            <a:picLocks noChangeAspect="1"/>
          </p:cNvPicPr>
          <p:nvPr/>
        </p:nvPicPr>
        <p:blipFill>
          <a:blip r:embed="rId4"/>
          <a:stretch>
            <a:fillRect/>
          </a:stretch>
        </p:blipFill>
        <p:spPr>
          <a:xfrm>
            <a:off x="387585" y="5398710"/>
            <a:ext cx="5029200" cy="331541"/>
          </a:xfrm>
          <a:prstGeom prst="rect">
            <a:avLst/>
          </a:prstGeom>
        </p:spPr>
      </p:pic>
      <p:sp>
        <p:nvSpPr>
          <p:cNvPr id="9" name="Rectangle 8">
            <a:extLst>
              <a:ext uri="{FF2B5EF4-FFF2-40B4-BE49-F238E27FC236}">
                <a16:creationId xmlns:a16="http://schemas.microsoft.com/office/drawing/2014/main" id="{F1D312FA-263B-3D63-3BB4-7265355DF1AD}"/>
              </a:ext>
            </a:extLst>
          </p:cNvPr>
          <p:cNvSpPr/>
          <p:nvPr/>
        </p:nvSpPr>
        <p:spPr>
          <a:xfrm>
            <a:off x="5672667" y="5108222"/>
            <a:ext cx="2812814" cy="8184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D43A067C-2DFE-AD4B-2786-3F9CFC9A1DDB}"/>
              </a:ext>
            </a:extLst>
          </p:cNvPr>
          <p:cNvSpPr/>
          <p:nvPr/>
        </p:nvSpPr>
        <p:spPr>
          <a:xfrm>
            <a:off x="2088444" y="5456295"/>
            <a:ext cx="395111" cy="23518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3119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9EB82C0-A613-FF45-7232-BC867B661FD7}"/>
              </a:ext>
            </a:extLst>
          </p:cNvPr>
          <p:cNvSpPr txBox="1"/>
          <p:nvPr/>
        </p:nvSpPr>
        <p:spPr>
          <a:xfrm>
            <a:off x="545629" y="451555"/>
            <a:ext cx="9350962"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dirty="0">
                <a:solidFill>
                  <a:srgbClr val="FF0000"/>
                </a:solidFill>
                <a:ea typeface="Calibri"/>
                <a:cs typeface="Calibri"/>
              </a:rPr>
              <a:t>B :</a:t>
            </a:r>
            <a:r>
              <a:rPr lang="fr-FR" dirty="0">
                <a:solidFill>
                  <a:srgbClr val="FF0000"/>
                </a:solidFill>
                <a:ea typeface="Calibri"/>
                <a:cs typeface="Calibri"/>
              </a:rPr>
              <a:t> </a:t>
            </a:r>
            <a:r>
              <a:rPr lang="fr-FR" sz="2400" b="1" dirty="0">
                <a:solidFill>
                  <a:srgbClr val="FF0000"/>
                </a:solidFill>
                <a:ea typeface="+mn-lt"/>
                <a:cs typeface="+mn-lt"/>
              </a:rPr>
              <a:t>T</a:t>
            </a:r>
            <a:r>
              <a:rPr lang="fr" sz="2400" b="1" dirty="0" err="1">
                <a:solidFill>
                  <a:srgbClr val="FF0000"/>
                </a:solidFill>
                <a:ea typeface="+mn-lt"/>
                <a:cs typeface="+mn-lt"/>
              </a:rPr>
              <a:t>raitement</a:t>
            </a:r>
            <a:r>
              <a:rPr lang="fr" sz="2400" b="1">
                <a:solidFill>
                  <a:srgbClr val="FF0000"/>
                </a:solidFill>
                <a:ea typeface="+mn-lt"/>
                <a:cs typeface="+mn-lt"/>
              </a:rPr>
              <a:t> des images</a:t>
            </a:r>
            <a:endParaRPr lang="fr-FR" sz="2400" b="1">
              <a:solidFill>
                <a:srgbClr val="FF0000"/>
              </a:solidFill>
              <a:ea typeface="Calibri" panose="020F0502020204030204"/>
              <a:cs typeface="Calibri" panose="020F0502020204030204"/>
            </a:endParaRPr>
          </a:p>
        </p:txBody>
      </p:sp>
      <p:sp>
        <p:nvSpPr>
          <p:cNvPr id="7" name="ZoneTexte 6">
            <a:extLst>
              <a:ext uri="{FF2B5EF4-FFF2-40B4-BE49-F238E27FC236}">
                <a16:creationId xmlns:a16="http://schemas.microsoft.com/office/drawing/2014/main" id="{938DC030-6E75-509D-2661-388F77C06E03}"/>
              </a:ext>
            </a:extLst>
          </p:cNvPr>
          <p:cNvSpPr txBox="1"/>
          <p:nvPr/>
        </p:nvSpPr>
        <p:spPr>
          <a:xfrm>
            <a:off x="235184" y="1081851"/>
            <a:ext cx="9539111"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dirty="0">
                <a:solidFill>
                  <a:srgbClr val="00B050"/>
                </a:solidFill>
                <a:cs typeface="Calibri"/>
              </a:rPr>
              <a:t>I : SIFT - Définition</a:t>
            </a:r>
            <a:endParaRPr lang="fr-FR" sz="2400" b="1" dirty="0" err="1">
              <a:solidFill>
                <a:srgbClr val="00B050"/>
              </a:solidFill>
              <a:ea typeface="Calibri"/>
              <a:cs typeface="Calibri"/>
            </a:endParaRPr>
          </a:p>
        </p:txBody>
      </p:sp>
      <p:sp>
        <p:nvSpPr>
          <p:cNvPr id="10" name="ZoneTexte 9">
            <a:extLst>
              <a:ext uri="{FF2B5EF4-FFF2-40B4-BE49-F238E27FC236}">
                <a16:creationId xmlns:a16="http://schemas.microsoft.com/office/drawing/2014/main" id="{E29E2BEC-DF2B-7C73-CF36-BE3F6785A745}"/>
              </a:ext>
            </a:extLst>
          </p:cNvPr>
          <p:cNvSpPr txBox="1"/>
          <p:nvPr/>
        </p:nvSpPr>
        <p:spPr>
          <a:xfrm>
            <a:off x="545631" y="1589851"/>
            <a:ext cx="1084673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000" b="1" u="sng" dirty="0">
                <a:latin typeface="Consolas"/>
                <a:ea typeface="Calibri"/>
                <a:cs typeface="Calibri"/>
              </a:rPr>
              <a:t>Définition</a:t>
            </a:r>
            <a:r>
              <a:rPr lang="fr-FR" sz="2000" dirty="0">
                <a:latin typeface="Consolas"/>
                <a:ea typeface="Calibri"/>
                <a:cs typeface="Calibri"/>
              </a:rPr>
              <a:t> :</a:t>
            </a:r>
            <a:r>
              <a:rPr lang="fr-FR" sz="2000" dirty="0">
                <a:ea typeface="Calibri"/>
                <a:cs typeface="Calibri"/>
              </a:rPr>
              <a:t> </a:t>
            </a:r>
            <a:r>
              <a:rPr lang="fr-FR" sz="2000" dirty="0">
                <a:ea typeface="+mn-lt"/>
                <a:cs typeface="+mn-lt"/>
              </a:rPr>
              <a:t> </a:t>
            </a:r>
            <a:r>
              <a:rPr lang="en-US" sz="2000" dirty="0">
                <a:latin typeface="Calibri"/>
                <a:ea typeface="+mn-lt"/>
                <a:cs typeface="+mn-lt"/>
              </a:rPr>
              <a:t>La </a:t>
            </a:r>
            <a:r>
              <a:rPr lang="en-US" sz="2000" b="1" dirty="0">
                <a:latin typeface="Calibri"/>
                <a:ea typeface="+mn-lt"/>
                <a:cs typeface="+mn-lt"/>
              </a:rPr>
              <a:t>scale-invariant feature transform</a:t>
            </a:r>
            <a:r>
              <a:rPr lang="en-US" sz="2000" dirty="0">
                <a:latin typeface="Calibri"/>
                <a:ea typeface="+mn-lt"/>
                <a:cs typeface="+mn-lt"/>
              </a:rPr>
              <a:t> (</a:t>
            </a:r>
            <a:r>
              <a:rPr lang="en-US" sz="2000" b="1" dirty="0">
                <a:latin typeface="Calibri"/>
                <a:ea typeface="+mn-lt"/>
                <a:cs typeface="+mn-lt"/>
              </a:rPr>
              <a:t>SIFT</a:t>
            </a:r>
            <a:r>
              <a:rPr lang="en-US" sz="2000" dirty="0">
                <a:latin typeface="Calibri"/>
                <a:ea typeface="+mn-lt"/>
                <a:cs typeface="+mn-lt"/>
              </a:rPr>
              <a:t>), </a:t>
            </a:r>
            <a:r>
              <a:rPr lang="en-US" sz="2000" err="1">
                <a:latin typeface="Calibri"/>
                <a:ea typeface="+mn-lt"/>
                <a:cs typeface="+mn-lt"/>
              </a:rPr>
              <a:t>est</a:t>
            </a:r>
            <a:r>
              <a:rPr lang="en-US" sz="2000" dirty="0">
                <a:latin typeface="Calibri"/>
                <a:ea typeface="+mn-lt"/>
                <a:cs typeface="+mn-lt"/>
              </a:rPr>
              <a:t> un </a:t>
            </a:r>
            <a:r>
              <a:rPr lang="en-US" sz="2000" dirty="0">
                <a:latin typeface="Calibri"/>
                <a:ea typeface="+mn-lt"/>
                <a:cs typeface="+mn-lt"/>
                <a:hlinkClick r:id="rId2">
                  <a:extLst>
                    <a:ext uri="{A12FA001-AC4F-418D-AE19-62706E023703}">
                      <ahyp:hlinkClr xmlns:ahyp="http://schemas.microsoft.com/office/drawing/2018/hyperlinkcolor" val="tx"/>
                    </a:ext>
                  </a:extLst>
                </a:hlinkClick>
              </a:rPr>
              <a:t>algorithme</a:t>
            </a:r>
            <a:r>
              <a:rPr lang="en-US" sz="2000" dirty="0">
                <a:latin typeface="Calibri"/>
                <a:ea typeface="+mn-lt"/>
                <a:cs typeface="+mn-lt"/>
              </a:rPr>
              <a:t> </a:t>
            </a:r>
            <a:r>
              <a:rPr lang="en-US" sz="2000" err="1">
                <a:latin typeface="Calibri"/>
                <a:ea typeface="+mn-lt"/>
                <a:cs typeface="+mn-lt"/>
              </a:rPr>
              <a:t>utilisé</a:t>
            </a:r>
            <a:r>
              <a:rPr lang="en-US" sz="2000" dirty="0">
                <a:latin typeface="Calibri"/>
                <a:ea typeface="+mn-lt"/>
                <a:cs typeface="+mn-lt"/>
              </a:rPr>
              <a:t> pour </a:t>
            </a:r>
            <a:r>
              <a:rPr lang="en-US" sz="2000" err="1">
                <a:latin typeface="Calibri"/>
                <a:ea typeface="+mn-lt"/>
                <a:cs typeface="+mn-lt"/>
              </a:rPr>
              <a:t>détecter</a:t>
            </a:r>
            <a:r>
              <a:rPr lang="en-US" sz="2000" dirty="0">
                <a:latin typeface="Calibri"/>
                <a:ea typeface="+mn-lt"/>
                <a:cs typeface="+mn-lt"/>
              </a:rPr>
              <a:t> et identifier les </a:t>
            </a:r>
            <a:r>
              <a:rPr lang="en-US" sz="2000" err="1">
                <a:latin typeface="Calibri"/>
                <a:ea typeface="+mn-lt"/>
                <a:cs typeface="+mn-lt"/>
              </a:rPr>
              <a:t>éléments</a:t>
            </a:r>
            <a:r>
              <a:rPr lang="en-US" sz="2000" dirty="0">
                <a:latin typeface="Calibri"/>
                <a:ea typeface="+mn-lt"/>
                <a:cs typeface="+mn-lt"/>
              </a:rPr>
              <a:t> </a:t>
            </a:r>
            <a:r>
              <a:rPr lang="en-US" sz="2000" err="1">
                <a:latin typeface="Calibri"/>
                <a:ea typeface="+mn-lt"/>
                <a:cs typeface="+mn-lt"/>
              </a:rPr>
              <a:t>similaires</a:t>
            </a:r>
            <a:r>
              <a:rPr lang="en-US" sz="2000" dirty="0">
                <a:latin typeface="Calibri"/>
                <a:ea typeface="+mn-lt"/>
                <a:cs typeface="+mn-lt"/>
              </a:rPr>
              <a:t> entre </a:t>
            </a:r>
            <a:r>
              <a:rPr lang="en-US" sz="2000" err="1">
                <a:latin typeface="Calibri"/>
                <a:ea typeface="+mn-lt"/>
                <a:cs typeface="+mn-lt"/>
              </a:rPr>
              <a:t>différentes</a:t>
            </a:r>
            <a:r>
              <a:rPr lang="en-US" sz="2000" dirty="0">
                <a:latin typeface="Calibri"/>
                <a:ea typeface="+mn-lt"/>
                <a:cs typeface="+mn-lt"/>
              </a:rPr>
              <a:t> </a:t>
            </a:r>
            <a:r>
              <a:rPr lang="en-US" sz="2000" dirty="0">
                <a:latin typeface="Calibri"/>
                <a:ea typeface="+mn-lt"/>
                <a:cs typeface="+mn-lt"/>
                <a:hlinkClick r:id="rId3">
                  <a:extLst>
                    <a:ext uri="{A12FA001-AC4F-418D-AE19-62706E023703}">
                      <ahyp:hlinkClr xmlns:ahyp="http://schemas.microsoft.com/office/drawing/2018/hyperlinkcolor" val="tx"/>
                    </a:ext>
                  </a:extLst>
                </a:hlinkClick>
              </a:rPr>
              <a:t>images numériques</a:t>
            </a:r>
            <a:r>
              <a:rPr lang="en-US" sz="2000" dirty="0">
                <a:latin typeface="Calibri"/>
                <a:ea typeface="+mn-lt"/>
                <a:cs typeface="+mn-lt"/>
              </a:rPr>
              <a:t> (</a:t>
            </a:r>
            <a:r>
              <a:rPr lang="en-US" sz="2000" err="1">
                <a:latin typeface="Calibri"/>
                <a:ea typeface="+mn-lt"/>
                <a:cs typeface="+mn-lt"/>
              </a:rPr>
              <a:t>éléments</a:t>
            </a:r>
            <a:r>
              <a:rPr lang="en-US" sz="2000" dirty="0">
                <a:latin typeface="Calibri"/>
                <a:ea typeface="+mn-lt"/>
                <a:cs typeface="+mn-lt"/>
              </a:rPr>
              <a:t> de </a:t>
            </a:r>
            <a:r>
              <a:rPr lang="en-US" sz="2000" err="1">
                <a:latin typeface="Calibri"/>
                <a:ea typeface="+mn-lt"/>
                <a:cs typeface="+mn-lt"/>
              </a:rPr>
              <a:t>paysages</a:t>
            </a:r>
            <a:r>
              <a:rPr lang="en-US" sz="2000" dirty="0">
                <a:latin typeface="Calibri"/>
                <a:ea typeface="+mn-lt"/>
                <a:cs typeface="+mn-lt"/>
              </a:rPr>
              <a:t>, </a:t>
            </a:r>
            <a:r>
              <a:rPr lang="en-US" sz="2000" err="1">
                <a:latin typeface="Calibri"/>
                <a:ea typeface="+mn-lt"/>
                <a:cs typeface="+mn-lt"/>
              </a:rPr>
              <a:t>objets</a:t>
            </a:r>
            <a:r>
              <a:rPr lang="en-US" sz="2000" dirty="0">
                <a:latin typeface="Calibri"/>
                <a:ea typeface="+mn-lt"/>
                <a:cs typeface="+mn-lt"/>
              </a:rPr>
              <a:t>, </a:t>
            </a:r>
            <a:r>
              <a:rPr lang="en-US" sz="2000" err="1">
                <a:latin typeface="Calibri"/>
                <a:ea typeface="+mn-lt"/>
                <a:cs typeface="+mn-lt"/>
              </a:rPr>
              <a:t>personnes</a:t>
            </a:r>
            <a:r>
              <a:rPr lang="en-US" sz="2000" dirty="0">
                <a:latin typeface="Calibri"/>
                <a:ea typeface="+mn-lt"/>
                <a:cs typeface="+mn-lt"/>
              </a:rPr>
              <a:t>, etc.). Il a </a:t>
            </a:r>
            <a:r>
              <a:rPr lang="en-US" sz="2000" err="1">
                <a:latin typeface="Calibri"/>
                <a:ea typeface="+mn-lt"/>
                <a:cs typeface="+mn-lt"/>
              </a:rPr>
              <a:t>été</a:t>
            </a:r>
            <a:r>
              <a:rPr lang="en-US" sz="2000" dirty="0">
                <a:latin typeface="Calibri"/>
                <a:ea typeface="+mn-lt"/>
                <a:cs typeface="+mn-lt"/>
              </a:rPr>
              <a:t> </a:t>
            </a:r>
            <a:r>
              <a:rPr lang="en-US" sz="2000" err="1">
                <a:latin typeface="Calibri"/>
                <a:ea typeface="+mn-lt"/>
                <a:cs typeface="+mn-lt"/>
              </a:rPr>
              <a:t>développé</a:t>
            </a:r>
            <a:r>
              <a:rPr lang="en-US" sz="2000" dirty="0">
                <a:latin typeface="Calibri"/>
                <a:ea typeface="+mn-lt"/>
                <a:cs typeface="+mn-lt"/>
              </a:rPr>
              <a:t> </a:t>
            </a:r>
            <a:r>
              <a:rPr lang="en-US" sz="2000" err="1">
                <a:latin typeface="Calibri"/>
                <a:ea typeface="+mn-lt"/>
                <a:cs typeface="+mn-lt"/>
              </a:rPr>
              <a:t>en</a:t>
            </a:r>
            <a:r>
              <a:rPr lang="en-US" sz="2000" dirty="0">
                <a:latin typeface="Calibri"/>
                <a:ea typeface="+mn-lt"/>
                <a:cs typeface="+mn-lt"/>
              </a:rPr>
              <a:t> 1999 par le </a:t>
            </a:r>
            <a:r>
              <a:rPr lang="en-US" sz="2000" err="1">
                <a:latin typeface="Calibri"/>
                <a:ea typeface="+mn-lt"/>
                <a:cs typeface="+mn-lt"/>
              </a:rPr>
              <a:t>chercheur</a:t>
            </a:r>
            <a:r>
              <a:rPr lang="en-US" sz="2000" dirty="0">
                <a:latin typeface="Calibri"/>
                <a:ea typeface="+mn-lt"/>
                <a:cs typeface="+mn-lt"/>
              </a:rPr>
              <a:t> </a:t>
            </a:r>
            <a:r>
              <a:rPr lang="en-US" sz="2000" dirty="0">
                <a:latin typeface="Calibri"/>
                <a:ea typeface="+mn-lt"/>
                <a:cs typeface="+mn-lt"/>
                <a:hlinkClick r:id="rId4">
                  <a:extLst>
                    <a:ext uri="{A12FA001-AC4F-418D-AE19-62706E023703}">
                      <ahyp:hlinkClr xmlns:ahyp="http://schemas.microsoft.com/office/drawing/2018/hyperlinkcolor" val="tx"/>
                    </a:ext>
                  </a:extLst>
                </a:hlinkClick>
              </a:rPr>
              <a:t>David Lowe</a:t>
            </a:r>
            <a:r>
              <a:rPr lang="en-US" sz="2000" dirty="0">
                <a:latin typeface="Calibri"/>
                <a:ea typeface="+mn-lt"/>
                <a:cs typeface="+mn-lt"/>
              </a:rPr>
              <a:t>. </a:t>
            </a:r>
            <a:endParaRPr lang="fr-FR" sz="2000" dirty="0">
              <a:latin typeface="Calibri"/>
              <a:ea typeface="+mn-lt"/>
              <a:cs typeface="+mn-lt"/>
            </a:endParaRPr>
          </a:p>
        </p:txBody>
      </p:sp>
      <p:pic>
        <p:nvPicPr>
          <p:cNvPr id="11" name="Image 11" descr="Une image contenant capture d’écran, ciel, ligne, art&#10;&#10;Description générée automatiquement">
            <a:extLst>
              <a:ext uri="{FF2B5EF4-FFF2-40B4-BE49-F238E27FC236}">
                <a16:creationId xmlns:a16="http://schemas.microsoft.com/office/drawing/2014/main" id="{14EA0059-FE51-6F3E-B197-0FE75E9935CC}"/>
              </a:ext>
            </a:extLst>
          </p:cNvPr>
          <p:cNvPicPr>
            <a:picLocks noChangeAspect="1"/>
          </p:cNvPicPr>
          <p:nvPr/>
        </p:nvPicPr>
        <p:blipFill>
          <a:blip r:embed="rId5"/>
          <a:stretch>
            <a:fillRect/>
          </a:stretch>
        </p:blipFill>
        <p:spPr>
          <a:xfrm>
            <a:off x="2918179" y="2893943"/>
            <a:ext cx="6440310" cy="3516038"/>
          </a:xfrm>
          <a:prstGeom prst="rect">
            <a:avLst/>
          </a:prstGeom>
        </p:spPr>
      </p:pic>
    </p:spTree>
    <p:extLst>
      <p:ext uri="{BB962C8B-B14F-4D97-AF65-F5344CB8AC3E}">
        <p14:creationId xmlns:p14="http://schemas.microsoft.com/office/powerpoint/2010/main" val="3519795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C53CE7D-AD6F-E90D-08DB-20998B5D5414}"/>
              </a:ext>
            </a:extLst>
          </p:cNvPr>
          <p:cNvSpPr txBox="1"/>
          <p:nvPr/>
        </p:nvSpPr>
        <p:spPr>
          <a:xfrm>
            <a:off x="432740" y="413925"/>
            <a:ext cx="9539111"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dirty="0">
                <a:solidFill>
                  <a:srgbClr val="00B050"/>
                </a:solidFill>
                <a:cs typeface="Calibri"/>
              </a:rPr>
              <a:t>I : SIFT - Résultats</a:t>
            </a:r>
            <a:endParaRPr lang="fr-FR" sz="2400" b="1" dirty="0" err="1">
              <a:solidFill>
                <a:srgbClr val="00B050"/>
              </a:solidFill>
              <a:ea typeface="Calibri"/>
              <a:cs typeface="Calibri"/>
            </a:endParaRPr>
          </a:p>
        </p:txBody>
      </p:sp>
      <p:pic>
        <p:nvPicPr>
          <p:cNvPr id="7" name="Image 7" descr="Une image contenant texte, capture d’écran, diagramme&#10;&#10;Description générée automatiquement">
            <a:extLst>
              <a:ext uri="{FF2B5EF4-FFF2-40B4-BE49-F238E27FC236}">
                <a16:creationId xmlns:a16="http://schemas.microsoft.com/office/drawing/2014/main" id="{4AB8CBF6-5E91-05FB-05B7-C2C3141BBA02}"/>
              </a:ext>
            </a:extLst>
          </p:cNvPr>
          <p:cNvPicPr>
            <a:picLocks noChangeAspect="1"/>
          </p:cNvPicPr>
          <p:nvPr/>
        </p:nvPicPr>
        <p:blipFill>
          <a:blip r:embed="rId2"/>
          <a:stretch>
            <a:fillRect/>
          </a:stretch>
        </p:blipFill>
        <p:spPr>
          <a:xfrm>
            <a:off x="246474" y="1096129"/>
            <a:ext cx="11623792" cy="4825667"/>
          </a:xfrm>
          <a:prstGeom prst="rect">
            <a:avLst/>
          </a:prstGeom>
          <a:ln>
            <a:solidFill>
              <a:schemeClr val="tx1"/>
            </a:solidFill>
          </a:ln>
        </p:spPr>
      </p:pic>
      <p:sp>
        <p:nvSpPr>
          <p:cNvPr id="8" name="Rectangle 7">
            <a:extLst>
              <a:ext uri="{FF2B5EF4-FFF2-40B4-BE49-F238E27FC236}">
                <a16:creationId xmlns:a16="http://schemas.microsoft.com/office/drawing/2014/main" id="{B325AB04-2A4F-7105-6473-A9BF9D58EFCE}"/>
              </a:ext>
            </a:extLst>
          </p:cNvPr>
          <p:cNvSpPr/>
          <p:nvPr/>
        </p:nvSpPr>
        <p:spPr>
          <a:xfrm>
            <a:off x="1956740" y="5729110"/>
            <a:ext cx="348074" cy="16933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9" descr="Une image contenant texte, capture d’écran, Police, nombre&#10;&#10;Description générée automatiquement">
            <a:extLst>
              <a:ext uri="{FF2B5EF4-FFF2-40B4-BE49-F238E27FC236}">
                <a16:creationId xmlns:a16="http://schemas.microsoft.com/office/drawing/2014/main" id="{83427E52-CCE8-913A-40E0-245989915B60}"/>
              </a:ext>
            </a:extLst>
          </p:cNvPr>
          <p:cNvPicPr>
            <a:picLocks noChangeAspect="1"/>
          </p:cNvPicPr>
          <p:nvPr/>
        </p:nvPicPr>
        <p:blipFill>
          <a:blip r:embed="rId3"/>
          <a:stretch>
            <a:fillRect/>
          </a:stretch>
        </p:blipFill>
        <p:spPr>
          <a:xfrm>
            <a:off x="4955764" y="4509911"/>
            <a:ext cx="3249436" cy="2099733"/>
          </a:xfrm>
          <a:prstGeom prst="rect">
            <a:avLst/>
          </a:prstGeom>
          <a:ln>
            <a:solidFill>
              <a:schemeClr val="tx1"/>
            </a:solidFill>
          </a:ln>
        </p:spPr>
      </p:pic>
      <p:sp>
        <p:nvSpPr>
          <p:cNvPr id="11" name="Rectangle 10">
            <a:extLst>
              <a:ext uri="{FF2B5EF4-FFF2-40B4-BE49-F238E27FC236}">
                <a16:creationId xmlns:a16="http://schemas.microsoft.com/office/drawing/2014/main" id="{412BE471-D374-A471-42EE-2FFF8F6A6F9F}"/>
              </a:ext>
            </a:extLst>
          </p:cNvPr>
          <p:cNvSpPr/>
          <p:nvPr/>
        </p:nvSpPr>
        <p:spPr>
          <a:xfrm>
            <a:off x="5277556" y="4910666"/>
            <a:ext cx="2812814" cy="2916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1739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FB228E1-4E02-AABF-FB7E-7C379D218797}"/>
              </a:ext>
            </a:extLst>
          </p:cNvPr>
          <p:cNvSpPr txBox="1"/>
          <p:nvPr/>
        </p:nvSpPr>
        <p:spPr>
          <a:xfrm>
            <a:off x="432740" y="413925"/>
            <a:ext cx="9539111"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dirty="0">
                <a:solidFill>
                  <a:srgbClr val="00B050"/>
                </a:solidFill>
                <a:cs typeface="Calibri"/>
              </a:rPr>
              <a:t>II : CNN - Définition</a:t>
            </a:r>
            <a:endParaRPr lang="fr-FR" sz="2400" b="1" dirty="0" err="1">
              <a:solidFill>
                <a:srgbClr val="00B050"/>
              </a:solidFill>
              <a:ea typeface="Calibri"/>
              <a:cs typeface="Calibri"/>
            </a:endParaRPr>
          </a:p>
        </p:txBody>
      </p:sp>
      <p:pic>
        <p:nvPicPr>
          <p:cNvPr id="6" name="Image 6" descr="Une image contenant texte, diagramme, capture d’écran, carte&#10;&#10;Description générée automatiquement">
            <a:extLst>
              <a:ext uri="{FF2B5EF4-FFF2-40B4-BE49-F238E27FC236}">
                <a16:creationId xmlns:a16="http://schemas.microsoft.com/office/drawing/2014/main" id="{D996D7A8-A124-7635-D867-117FB753FBA8}"/>
              </a:ext>
            </a:extLst>
          </p:cNvPr>
          <p:cNvPicPr>
            <a:picLocks noChangeAspect="1"/>
          </p:cNvPicPr>
          <p:nvPr/>
        </p:nvPicPr>
        <p:blipFill>
          <a:blip r:embed="rId2"/>
          <a:stretch>
            <a:fillRect/>
          </a:stretch>
        </p:blipFill>
        <p:spPr>
          <a:xfrm>
            <a:off x="2090326" y="2782766"/>
            <a:ext cx="7879644" cy="3935947"/>
          </a:xfrm>
          <a:prstGeom prst="rect">
            <a:avLst/>
          </a:prstGeom>
        </p:spPr>
      </p:pic>
      <p:sp>
        <p:nvSpPr>
          <p:cNvPr id="4" name="ZoneTexte 3">
            <a:extLst>
              <a:ext uri="{FF2B5EF4-FFF2-40B4-BE49-F238E27FC236}">
                <a16:creationId xmlns:a16="http://schemas.microsoft.com/office/drawing/2014/main" id="{F89A3CC7-6C0A-70D5-7C5E-E7A9A46F6AEB}"/>
              </a:ext>
            </a:extLst>
          </p:cNvPr>
          <p:cNvSpPr txBox="1"/>
          <p:nvPr/>
        </p:nvSpPr>
        <p:spPr>
          <a:xfrm>
            <a:off x="376298" y="1063036"/>
            <a:ext cx="1084673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000" b="1" u="sng" dirty="0">
                <a:latin typeface="Consolas"/>
                <a:ea typeface="Calibri"/>
                <a:cs typeface="Calibri"/>
              </a:rPr>
              <a:t>Définition</a:t>
            </a:r>
            <a:r>
              <a:rPr lang="fr-FR" sz="2000" dirty="0">
                <a:latin typeface="Consolas"/>
                <a:ea typeface="Calibri"/>
                <a:cs typeface="Calibri"/>
              </a:rPr>
              <a:t> :</a:t>
            </a:r>
            <a:r>
              <a:rPr lang="fr-FR" sz="2000" dirty="0">
                <a:ea typeface="Calibri"/>
                <a:cs typeface="Calibri"/>
              </a:rPr>
              <a:t> </a:t>
            </a:r>
            <a:r>
              <a:rPr lang="fr-FR" sz="2000" dirty="0">
                <a:ea typeface="+mn-lt"/>
                <a:cs typeface="+mn-lt"/>
              </a:rPr>
              <a:t> Un réseau neuronal convolutif (CNN ou </a:t>
            </a:r>
            <a:r>
              <a:rPr lang="fr-FR" sz="2000" dirty="0" err="1">
                <a:ea typeface="+mn-lt"/>
                <a:cs typeface="+mn-lt"/>
              </a:rPr>
              <a:t>convnet</a:t>
            </a:r>
            <a:r>
              <a:rPr lang="fr-FR" sz="2000" dirty="0">
                <a:ea typeface="+mn-lt"/>
                <a:cs typeface="+mn-lt"/>
              </a:rPr>
              <a:t>) est un sous-ensemble de l'apprentissage automatique. Un CNN est une sorte d'architecture de réseau pour les algorithmes d'apprentissage en profondeur et est spécifiquement utilisé pour la reconnaissance d'images et les tâches impliquant le traitement de données de pixels.</a:t>
            </a:r>
          </a:p>
        </p:txBody>
      </p:sp>
    </p:spTree>
    <p:extLst>
      <p:ext uri="{BB962C8B-B14F-4D97-AF65-F5344CB8AC3E}">
        <p14:creationId xmlns:p14="http://schemas.microsoft.com/office/powerpoint/2010/main" val="4015038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A7AEA53C-FE48-B3F2-1B71-48CDB552AEF7}"/>
              </a:ext>
            </a:extLst>
          </p:cNvPr>
          <p:cNvSpPr txBox="1"/>
          <p:nvPr/>
        </p:nvSpPr>
        <p:spPr>
          <a:xfrm>
            <a:off x="432740" y="413925"/>
            <a:ext cx="9539111"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dirty="0">
                <a:solidFill>
                  <a:srgbClr val="00B050"/>
                </a:solidFill>
                <a:cs typeface="Calibri"/>
              </a:rPr>
              <a:t>II : CNN - Résultats</a:t>
            </a:r>
            <a:endParaRPr lang="fr-FR" sz="2400" b="1" dirty="0" err="1">
              <a:solidFill>
                <a:srgbClr val="00B050"/>
              </a:solidFill>
              <a:ea typeface="Calibri"/>
              <a:cs typeface="Calibri"/>
            </a:endParaRPr>
          </a:p>
        </p:txBody>
      </p:sp>
      <p:pic>
        <p:nvPicPr>
          <p:cNvPr id="6" name="Image 6" descr="Une image contenant texte, diagramme, carte&#10;&#10;Description générée automatiquement">
            <a:extLst>
              <a:ext uri="{FF2B5EF4-FFF2-40B4-BE49-F238E27FC236}">
                <a16:creationId xmlns:a16="http://schemas.microsoft.com/office/drawing/2014/main" id="{C0D26E7D-29BA-1511-3034-E72BB7594E87}"/>
              </a:ext>
            </a:extLst>
          </p:cNvPr>
          <p:cNvPicPr>
            <a:picLocks noChangeAspect="1"/>
          </p:cNvPicPr>
          <p:nvPr/>
        </p:nvPicPr>
        <p:blipFill>
          <a:blip r:embed="rId2"/>
          <a:stretch>
            <a:fillRect/>
          </a:stretch>
        </p:blipFill>
        <p:spPr>
          <a:xfrm>
            <a:off x="396993" y="1016630"/>
            <a:ext cx="11125200" cy="4777703"/>
          </a:xfrm>
          <a:prstGeom prst="rect">
            <a:avLst/>
          </a:prstGeom>
          <a:ln>
            <a:solidFill>
              <a:schemeClr val="tx1"/>
            </a:solidFill>
          </a:ln>
        </p:spPr>
      </p:pic>
      <p:pic>
        <p:nvPicPr>
          <p:cNvPr id="7" name="Image 7" descr="Une image contenant texte, capture d’écran, Police, nombre&#10;&#10;Description générée automatiquement">
            <a:extLst>
              <a:ext uri="{FF2B5EF4-FFF2-40B4-BE49-F238E27FC236}">
                <a16:creationId xmlns:a16="http://schemas.microsoft.com/office/drawing/2014/main" id="{4A886C0E-8DD2-7B1B-B82C-5B02DA5DF397}"/>
              </a:ext>
            </a:extLst>
          </p:cNvPr>
          <p:cNvPicPr>
            <a:picLocks noChangeAspect="1"/>
          </p:cNvPicPr>
          <p:nvPr/>
        </p:nvPicPr>
        <p:blipFill>
          <a:blip r:embed="rId3"/>
          <a:stretch>
            <a:fillRect/>
          </a:stretch>
        </p:blipFill>
        <p:spPr>
          <a:xfrm>
            <a:off x="5012091" y="4491568"/>
            <a:ext cx="3070930" cy="1882422"/>
          </a:xfrm>
          <a:prstGeom prst="rect">
            <a:avLst/>
          </a:prstGeom>
          <a:ln>
            <a:solidFill>
              <a:schemeClr val="tx1"/>
            </a:solidFill>
          </a:ln>
        </p:spPr>
      </p:pic>
      <p:sp>
        <p:nvSpPr>
          <p:cNvPr id="9" name="Rectangle 8">
            <a:extLst>
              <a:ext uri="{FF2B5EF4-FFF2-40B4-BE49-F238E27FC236}">
                <a16:creationId xmlns:a16="http://schemas.microsoft.com/office/drawing/2014/main" id="{247B7CE5-B81F-5A7F-6E0A-D4C56D96B281}"/>
              </a:ext>
            </a:extLst>
          </p:cNvPr>
          <p:cNvSpPr/>
          <p:nvPr/>
        </p:nvSpPr>
        <p:spPr>
          <a:xfrm>
            <a:off x="5089409" y="4816592"/>
            <a:ext cx="2897480" cy="55503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3EB5404F-19A2-108E-EE3A-5964469DDE06}"/>
              </a:ext>
            </a:extLst>
          </p:cNvPr>
          <p:cNvSpPr/>
          <p:nvPr/>
        </p:nvSpPr>
        <p:spPr>
          <a:xfrm>
            <a:off x="1872073" y="5578591"/>
            <a:ext cx="301037" cy="1599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7031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2F503ABA-55B4-1AAE-ACD8-515C5C416662}"/>
              </a:ext>
            </a:extLst>
          </p:cNvPr>
          <p:cNvSpPr txBox="1"/>
          <p:nvPr/>
        </p:nvSpPr>
        <p:spPr>
          <a:xfrm>
            <a:off x="301037" y="526815"/>
            <a:ext cx="11542887" cy="52884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fr-FR" sz="3200" b="1" u="sng" dirty="0">
                <a:cs typeface="Calibri"/>
              </a:rPr>
              <a:t>Sommaire :</a:t>
            </a:r>
            <a:r>
              <a:rPr lang="fr-FR" sz="3200" dirty="0">
                <a:cs typeface="Calibri"/>
              </a:rPr>
              <a:t> </a:t>
            </a:r>
            <a:endParaRPr lang="fr-FR" sz="3200">
              <a:cs typeface="Calibri"/>
            </a:endParaRPr>
          </a:p>
          <a:p>
            <a:pPr lvl="1">
              <a:lnSpc>
                <a:spcPct val="150000"/>
              </a:lnSpc>
            </a:pPr>
            <a:r>
              <a:rPr lang="fr-FR" sz="2800" b="1" dirty="0">
                <a:cs typeface="Calibri"/>
              </a:rPr>
              <a:t>1 :</a:t>
            </a:r>
            <a:r>
              <a:rPr lang="fr-FR" sz="2800" dirty="0">
                <a:cs typeface="Calibri"/>
              </a:rPr>
              <a:t> Rappel de la problématique.</a:t>
            </a:r>
          </a:p>
          <a:p>
            <a:pPr lvl="1">
              <a:lnSpc>
                <a:spcPct val="150000"/>
              </a:lnSpc>
            </a:pPr>
            <a:r>
              <a:rPr lang="fr-FR" sz="2800" b="1" dirty="0">
                <a:cs typeface="Calibri"/>
              </a:rPr>
              <a:t>2 :</a:t>
            </a:r>
            <a:r>
              <a:rPr lang="fr-FR" sz="2800" dirty="0">
                <a:cs typeface="Calibri"/>
              </a:rPr>
              <a:t> Présentation du jeu de données.</a:t>
            </a:r>
          </a:p>
          <a:p>
            <a:pPr lvl="1">
              <a:lnSpc>
                <a:spcPct val="150000"/>
              </a:lnSpc>
            </a:pPr>
            <a:r>
              <a:rPr lang="fr-FR" sz="2800" b="1" dirty="0">
                <a:cs typeface="Calibri"/>
              </a:rPr>
              <a:t>3 :</a:t>
            </a:r>
            <a:r>
              <a:rPr lang="fr-FR" sz="2800" dirty="0">
                <a:cs typeface="Calibri"/>
              </a:rPr>
              <a:t> Explication des prétraitements, des extractions de </a:t>
            </a:r>
            <a:r>
              <a:rPr lang="fr-FR" sz="2800" dirty="0" err="1">
                <a:cs typeface="Calibri"/>
              </a:rPr>
              <a:t>Features</a:t>
            </a:r>
            <a:r>
              <a:rPr lang="fr-FR" sz="2800" dirty="0">
                <a:cs typeface="Calibri"/>
              </a:rPr>
              <a:t>, résultats de l’étude de faisabilité et classification supervisée.</a:t>
            </a:r>
          </a:p>
          <a:p>
            <a:pPr lvl="1">
              <a:lnSpc>
                <a:spcPct val="150000"/>
              </a:lnSpc>
            </a:pPr>
            <a:r>
              <a:rPr lang="fr-FR" sz="2800" dirty="0">
                <a:cs typeface="Calibri"/>
              </a:rPr>
              <a:t>     </a:t>
            </a:r>
            <a:r>
              <a:rPr lang="fr-FR" sz="2800" b="1" dirty="0">
                <a:cs typeface="Calibri"/>
              </a:rPr>
              <a:t>A :</a:t>
            </a:r>
            <a:r>
              <a:rPr lang="fr-FR" sz="2800" dirty="0">
                <a:cs typeface="Calibri"/>
              </a:rPr>
              <a:t> NLP (Natural </a:t>
            </a:r>
            <a:r>
              <a:rPr lang="fr-FR" sz="2800" err="1">
                <a:cs typeface="Calibri"/>
              </a:rPr>
              <a:t>Language</a:t>
            </a:r>
            <a:r>
              <a:rPr lang="fr-FR" sz="2800" dirty="0">
                <a:cs typeface="Calibri"/>
              </a:rPr>
              <a:t> </a:t>
            </a:r>
            <a:r>
              <a:rPr lang="fr-FR" sz="2800" err="1">
                <a:cs typeface="Calibri"/>
              </a:rPr>
              <a:t>Processing</a:t>
            </a:r>
            <a:r>
              <a:rPr lang="fr-FR" sz="2800" dirty="0">
                <a:cs typeface="Calibri"/>
              </a:rPr>
              <a:t> ou T</a:t>
            </a:r>
            <a:r>
              <a:rPr lang="fr" sz="2800" err="1">
                <a:cs typeface="Calibri"/>
              </a:rPr>
              <a:t>raitement</a:t>
            </a:r>
            <a:r>
              <a:rPr lang="fr" sz="2800" dirty="0">
                <a:cs typeface="Calibri"/>
              </a:rPr>
              <a:t> du Langage Naturel.</a:t>
            </a:r>
            <a:endParaRPr lang="fr-FR" sz="2800" dirty="0">
              <a:cs typeface="Calibri"/>
            </a:endParaRPr>
          </a:p>
          <a:p>
            <a:pPr lvl="1">
              <a:lnSpc>
                <a:spcPct val="150000"/>
              </a:lnSpc>
            </a:pPr>
            <a:r>
              <a:rPr lang="fr-FR" sz="2800" dirty="0">
                <a:cs typeface="Calibri"/>
              </a:rPr>
              <a:t>     </a:t>
            </a:r>
            <a:r>
              <a:rPr lang="fr-FR" sz="2800" b="1" dirty="0">
                <a:cs typeface="Calibri"/>
              </a:rPr>
              <a:t>B :</a:t>
            </a:r>
            <a:r>
              <a:rPr lang="fr-FR" sz="2800" dirty="0">
                <a:cs typeface="Calibri"/>
              </a:rPr>
              <a:t> T</a:t>
            </a:r>
            <a:r>
              <a:rPr lang="fr" sz="2800" err="1">
                <a:cs typeface="Calibri"/>
              </a:rPr>
              <a:t>raitement</a:t>
            </a:r>
            <a:r>
              <a:rPr lang="fr" sz="2800" dirty="0">
                <a:cs typeface="Calibri"/>
              </a:rPr>
              <a:t> des images.</a:t>
            </a:r>
          </a:p>
          <a:p>
            <a:pPr lvl="1">
              <a:lnSpc>
                <a:spcPct val="150000"/>
              </a:lnSpc>
            </a:pPr>
            <a:r>
              <a:rPr lang="fr-FR" sz="2800" b="1" dirty="0">
                <a:cs typeface="Calibri"/>
              </a:rPr>
              <a:t>4 :</a:t>
            </a:r>
            <a:r>
              <a:rPr lang="fr-FR" sz="2800" dirty="0">
                <a:cs typeface="Calibri"/>
              </a:rPr>
              <a:t> Présentation du test de l’API.</a:t>
            </a:r>
            <a:endParaRPr lang="fr" sz="2800" dirty="0">
              <a:cs typeface="Calibri"/>
            </a:endParaRPr>
          </a:p>
        </p:txBody>
      </p:sp>
    </p:spTree>
    <p:extLst>
      <p:ext uri="{BB962C8B-B14F-4D97-AF65-F5344CB8AC3E}">
        <p14:creationId xmlns:p14="http://schemas.microsoft.com/office/powerpoint/2010/main" val="2566510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A47E6CAE-349C-847D-6DF1-E7CE774C062A}"/>
              </a:ext>
            </a:extLst>
          </p:cNvPr>
          <p:cNvSpPr txBox="1"/>
          <p:nvPr/>
        </p:nvSpPr>
        <p:spPr>
          <a:xfrm>
            <a:off x="348073" y="310444"/>
            <a:ext cx="9539111"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dirty="0">
                <a:solidFill>
                  <a:srgbClr val="00B050"/>
                </a:solidFill>
                <a:cs typeface="Calibri"/>
              </a:rPr>
              <a:t>4 : Présentation du test de l’API</a:t>
            </a:r>
          </a:p>
        </p:txBody>
      </p:sp>
      <p:sp>
        <p:nvSpPr>
          <p:cNvPr id="6" name="ZoneTexte 5">
            <a:extLst>
              <a:ext uri="{FF2B5EF4-FFF2-40B4-BE49-F238E27FC236}">
                <a16:creationId xmlns:a16="http://schemas.microsoft.com/office/drawing/2014/main" id="{B0BCC836-CDB1-8ED2-6C77-1648BEEA9E14}"/>
              </a:ext>
            </a:extLst>
          </p:cNvPr>
          <p:cNvSpPr txBox="1"/>
          <p:nvPr/>
        </p:nvSpPr>
        <p:spPr>
          <a:xfrm>
            <a:off x="686740" y="1665111"/>
            <a:ext cx="74397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ea typeface="+mn-lt"/>
                <a:cs typeface="+mn-lt"/>
              </a:rPr>
              <a:t>API = </a:t>
            </a:r>
            <a:r>
              <a:rPr lang="fr-FR" dirty="0">
                <a:ea typeface="+mn-lt"/>
                <a:cs typeface="+mn-lt"/>
                <a:hlinkClick r:id="rId2"/>
              </a:rPr>
              <a:t>https://rapidapi.com/edamam/api/edamam-food-and-grocery-database</a:t>
            </a:r>
          </a:p>
        </p:txBody>
      </p:sp>
      <p:pic>
        <p:nvPicPr>
          <p:cNvPr id="7" name="Image 7" descr="Une image contenant texte, capture d’écran, Police, nombre&#10;&#10;Description générée automatiquement">
            <a:extLst>
              <a:ext uri="{FF2B5EF4-FFF2-40B4-BE49-F238E27FC236}">
                <a16:creationId xmlns:a16="http://schemas.microsoft.com/office/drawing/2014/main" id="{EE9B948F-B383-EE2B-2802-A37200E51FAA}"/>
              </a:ext>
            </a:extLst>
          </p:cNvPr>
          <p:cNvPicPr>
            <a:picLocks noChangeAspect="1"/>
          </p:cNvPicPr>
          <p:nvPr/>
        </p:nvPicPr>
        <p:blipFill>
          <a:blip r:embed="rId3"/>
          <a:stretch>
            <a:fillRect/>
          </a:stretch>
        </p:blipFill>
        <p:spPr>
          <a:xfrm>
            <a:off x="181111" y="3608189"/>
            <a:ext cx="5820888" cy="2693043"/>
          </a:xfrm>
          <a:prstGeom prst="rect">
            <a:avLst/>
          </a:prstGeom>
          <a:ln>
            <a:solidFill>
              <a:schemeClr val="tx1"/>
            </a:solidFill>
          </a:ln>
        </p:spPr>
      </p:pic>
      <p:pic>
        <p:nvPicPr>
          <p:cNvPr id="8" name="Image 8" descr="Une image contenant texte, capture d’écran, Police, nombre&#10;&#10;Description générée automatiquement">
            <a:extLst>
              <a:ext uri="{FF2B5EF4-FFF2-40B4-BE49-F238E27FC236}">
                <a16:creationId xmlns:a16="http://schemas.microsoft.com/office/drawing/2014/main" id="{EE83A182-664A-5E16-1ADB-F0082988ECE1}"/>
              </a:ext>
            </a:extLst>
          </p:cNvPr>
          <p:cNvPicPr>
            <a:picLocks noChangeAspect="1"/>
          </p:cNvPicPr>
          <p:nvPr/>
        </p:nvPicPr>
        <p:blipFill>
          <a:blip r:embed="rId4"/>
          <a:stretch>
            <a:fillRect/>
          </a:stretch>
        </p:blipFill>
        <p:spPr>
          <a:xfrm>
            <a:off x="6120240" y="3592766"/>
            <a:ext cx="5979225" cy="2706051"/>
          </a:xfrm>
          <a:prstGeom prst="rect">
            <a:avLst/>
          </a:prstGeom>
          <a:ln>
            <a:solidFill>
              <a:schemeClr val="tx1"/>
            </a:solidFill>
          </a:ln>
        </p:spPr>
      </p:pic>
      <p:sp>
        <p:nvSpPr>
          <p:cNvPr id="9" name="ZoneTexte 8">
            <a:extLst>
              <a:ext uri="{FF2B5EF4-FFF2-40B4-BE49-F238E27FC236}">
                <a16:creationId xmlns:a16="http://schemas.microsoft.com/office/drawing/2014/main" id="{15A5E86E-BBF1-9C09-0760-38BE04267E08}"/>
              </a:ext>
            </a:extLst>
          </p:cNvPr>
          <p:cNvSpPr txBox="1"/>
          <p:nvPr/>
        </p:nvSpPr>
        <p:spPr>
          <a:xfrm>
            <a:off x="940741" y="3095036"/>
            <a:ext cx="506118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u="sng" dirty="0">
                <a:cs typeface="Calibri"/>
              </a:rPr>
              <a:t>Si on prend juste les 10 premiers :</a:t>
            </a:r>
            <a:endParaRPr lang="fr-FR" sz="2400" dirty="0">
              <a:cs typeface="Calibri" panose="020F0502020204030204"/>
            </a:endParaRPr>
          </a:p>
        </p:txBody>
      </p:sp>
      <p:sp>
        <p:nvSpPr>
          <p:cNvPr id="11" name="ZoneTexte 10">
            <a:extLst>
              <a:ext uri="{FF2B5EF4-FFF2-40B4-BE49-F238E27FC236}">
                <a16:creationId xmlns:a16="http://schemas.microsoft.com/office/drawing/2014/main" id="{274989B9-5583-5A90-C484-979E0CF99787}"/>
              </a:ext>
            </a:extLst>
          </p:cNvPr>
          <p:cNvSpPr txBox="1"/>
          <p:nvPr/>
        </p:nvSpPr>
        <p:spPr>
          <a:xfrm>
            <a:off x="8344371" y="3076221"/>
            <a:ext cx="220133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u="sng" dirty="0">
                <a:cs typeface="Calibri"/>
              </a:rPr>
              <a:t>Résultat final :</a:t>
            </a:r>
            <a:endParaRPr lang="fr-FR" sz="2400" dirty="0">
              <a:cs typeface="Calibri" panose="020F0502020204030204"/>
            </a:endParaRPr>
          </a:p>
        </p:txBody>
      </p:sp>
    </p:spTree>
    <p:extLst>
      <p:ext uri="{BB962C8B-B14F-4D97-AF65-F5344CB8AC3E}">
        <p14:creationId xmlns:p14="http://schemas.microsoft.com/office/powerpoint/2010/main" val="418519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4C16BA2-8F14-7D8A-B13D-CC1C629414BB}"/>
              </a:ext>
            </a:extLst>
          </p:cNvPr>
          <p:cNvSpPr txBox="1"/>
          <p:nvPr/>
        </p:nvSpPr>
        <p:spPr>
          <a:xfrm>
            <a:off x="348073" y="310444"/>
            <a:ext cx="9539111"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dirty="0">
                <a:solidFill>
                  <a:srgbClr val="00B050"/>
                </a:solidFill>
                <a:cs typeface="Calibri"/>
              </a:rPr>
              <a:t>1 : </a:t>
            </a:r>
            <a:r>
              <a:rPr lang="fr-FR" sz="2400" b="1" dirty="0">
                <a:solidFill>
                  <a:srgbClr val="00B050"/>
                </a:solidFill>
                <a:ea typeface="+mn-lt"/>
                <a:cs typeface="+mn-lt"/>
              </a:rPr>
              <a:t>Rappel de la problématique</a:t>
            </a:r>
            <a:endParaRPr lang="fr-FR" b="1">
              <a:solidFill>
                <a:srgbClr val="00B050"/>
              </a:solidFill>
              <a:cs typeface="Calibri"/>
            </a:endParaRPr>
          </a:p>
        </p:txBody>
      </p:sp>
      <p:pic>
        <p:nvPicPr>
          <p:cNvPr id="6" name="Image 6" descr="Une image contenant texte, Police, Graphique, cercle&#10;&#10;Description générée automatiquement">
            <a:extLst>
              <a:ext uri="{FF2B5EF4-FFF2-40B4-BE49-F238E27FC236}">
                <a16:creationId xmlns:a16="http://schemas.microsoft.com/office/drawing/2014/main" id="{227CC2D0-C0F9-B8EA-542A-FB62AAF213E6}"/>
              </a:ext>
            </a:extLst>
          </p:cNvPr>
          <p:cNvPicPr>
            <a:picLocks noChangeAspect="1"/>
          </p:cNvPicPr>
          <p:nvPr/>
        </p:nvPicPr>
        <p:blipFill>
          <a:blip r:embed="rId2"/>
          <a:stretch>
            <a:fillRect/>
          </a:stretch>
        </p:blipFill>
        <p:spPr>
          <a:xfrm>
            <a:off x="9700917" y="5042631"/>
            <a:ext cx="2423349" cy="1749258"/>
          </a:xfrm>
          <a:prstGeom prst="rect">
            <a:avLst/>
          </a:prstGeom>
        </p:spPr>
      </p:pic>
      <p:sp>
        <p:nvSpPr>
          <p:cNvPr id="5" name="ZoneTexte 4">
            <a:extLst>
              <a:ext uri="{FF2B5EF4-FFF2-40B4-BE49-F238E27FC236}">
                <a16:creationId xmlns:a16="http://schemas.microsoft.com/office/drawing/2014/main" id="{94594242-B8C9-E075-6DDF-C5A977A6EB28}"/>
              </a:ext>
            </a:extLst>
          </p:cNvPr>
          <p:cNvSpPr txBox="1"/>
          <p:nvPr/>
        </p:nvSpPr>
        <p:spPr>
          <a:xfrm>
            <a:off x="771407" y="921925"/>
            <a:ext cx="10733851" cy="4678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000" b="1" dirty="0">
                <a:ea typeface="+mn-lt"/>
                <a:cs typeface="+mn-lt"/>
              </a:rPr>
              <a:t>Contexte :</a:t>
            </a:r>
            <a:r>
              <a:rPr lang="fr-FR" sz="2000" dirty="0">
                <a:ea typeface="+mn-lt"/>
                <a:cs typeface="+mn-lt"/>
              </a:rPr>
              <a:t>  </a:t>
            </a:r>
            <a:endParaRPr lang="fr-FR"/>
          </a:p>
          <a:p>
            <a:pPr marL="342900" indent="-342900">
              <a:buFont typeface="Calibri"/>
              <a:buChar char="-"/>
            </a:pPr>
            <a:r>
              <a:rPr lang="fr-FR" sz="2000" dirty="0">
                <a:ea typeface="+mn-lt"/>
                <a:cs typeface="+mn-lt"/>
              </a:rPr>
              <a:t>Data </a:t>
            </a:r>
            <a:r>
              <a:rPr lang="fr-FR" sz="2000" dirty="0" err="1">
                <a:ea typeface="+mn-lt"/>
                <a:cs typeface="+mn-lt"/>
              </a:rPr>
              <a:t>Scientist</a:t>
            </a:r>
            <a:r>
              <a:rPr lang="fr-FR" sz="2000" dirty="0">
                <a:ea typeface="+mn-lt"/>
                <a:cs typeface="+mn-lt"/>
              </a:rPr>
              <a:t> au sein de l’entreprise "</a:t>
            </a:r>
            <a:r>
              <a:rPr lang="fr-FR" sz="2000" b="1" dirty="0">
                <a:ea typeface="+mn-lt"/>
                <a:cs typeface="+mn-lt"/>
              </a:rPr>
              <a:t>Place de marché</a:t>
            </a:r>
            <a:r>
              <a:rPr lang="fr-FR" sz="2000" dirty="0">
                <a:ea typeface="+mn-lt"/>
                <a:cs typeface="+mn-lt"/>
              </a:rPr>
              <a:t>”, qui souhaite lancer une marketplace e-commerce.</a:t>
            </a:r>
            <a:endParaRPr lang="fr-FR">
              <a:cs typeface="Calibri" panose="020F0502020204030204"/>
            </a:endParaRPr>
          </a:p>
          <a:p>
            <a:endParaRPr lang="fr-FR" sz="2000" dirty="0">
              <a:cs typeface="Calibri" panose="020F0502020204030204"/>
            </a:endParaRPr>
          </a:p>
          <a:p>
            <a:r>
              <a:rPr lang="fr-FR" sz="2000" b="1" dirty="0">
                <a:cs typeface="Calibri" panose="020F0502020204030204"/>
              </a:rPr>
              <a:t>Problématique : </a:t>
            </a:r>
            <a:endParaRPr lang="fr-FR" sz="2000" b="1" dirty="0">
              <a:ea typeface="+mn-lt"/>
              <a:cs typeface="+mn-lt"/>
            </a:endParaRPr>
          </a:p>
          <a:p>
            <a:pPr marL="285750" indent="-285750">
              <a:buFont typeface="Calibri"/>
              <a:buChar char="-"/>
            </a:pPr>
            <a:r>
              <a:rPr lang="fr-FR" sz="2000" dirty="0">
                <a:ea typeface="+mn-lt"/>
                <a:cs typeface="+mn-lt"/>
              </a:rPr>
              <a:t>Les vendeurs proposent des articles à des acheteurs en postant une photo et une description.</a:t>
            </a:r>
            <a:endParaRPr lang="fr-FR" sz="2000" dirty="0">
              <a:cs typeface="Calibri" panose="020F0502020204030204"/>
            </a:endParaRPr>
          </a:p>
          <a:p>
            <a:pPr marL="285750" indent="-285750">
              <a:buFont typeface="Calibri"/>
              <a:buChar char="-"/>
            </a:pPr>
            <a:r>
              <a:rPr lang="fr-FR" sz="2000" dirty="0">
                <a:ea typeface="+mn-lt"/>
                <a:cs typeface="+mn-lt"/>
              </a:rPr>
              <a:t>L'attribution de la catégorie d'un article est effectuée manuellement par les vendeurs, et est donc </a:t>
            </a:r>
            <a:r>
              <a:rPr lang="fr-FR" sz="2000" b="1" dirty="0">
                <a:ea typeface="+mn-lt"/>
                <a:cs typeface="+mn-lt"/>
              </a:rPr>
              <a:t>peu fiable</a:t>
            </a:r>
            <a:r>
              <a:rPr lang="fr-FR" sz="2000" dirty="0">
                <a:ea typeface="+mn-lt"/>
                <a:cs typeface="+mn-lt"/>
              </a:rPr>
              <a:t>.</a:t>
            </a:r>
            <a:endParaRPr lang="fr-FR" sz="2000" dirty="0">
              <a:cs typeface="Calibri"/>
            </a:endParaRPr>
          </a:p>
          <a:p>
            <a:pPr marL="285750" indent="-285750">
              <a:buFont typeface="Calibri"/>
              <a:buChar char="-"/>
            </a:pPr>
            <a:endParaRPr lang="fr-FR" sz="2000" dirty="0">
              <a:ea typeface="+mn-lt"/>
              <a:cs typeface="+mn-lt"/>
            </a:endParaRPr>
          </a:p>
          <a:p>
            <a:r>
              <a:rPr lang="fr-FR" sz="2000" b="1" dirty="0">
                <a:ea typeface="+mn-lt"/>
                <a:cs typeface="+mn-lt"/>
              </a:rPr>
              <a:t>But </a:t>
            </a:r>
            <a:r>
              <a:rPr lang="fr-FR" sz="2000" dirty="0">
                <a:ea typeface="+mn-lt"/>
                <a:cs typeface="+mn-lt"/>
              </a:rPr>
              <a:t>: </a:t>
            </a:r>
          </a:p>
          <a:p>
            <a:pPr marL="285750" indent="-285750">
              <a:buFont typeface="Calibri"/>
              <a:buChar char="-"/>
            </a:pPr>
            <a:r>
              <a:rPr lang="fr-FR" sz="2000" b="1" dirty="0">
                <a:ea typeface="+mn-lt"/>
                <a:cs typeface="+mn-lt"/>
              </a:rPr>
              <a:t>Automatiser cette tâche</a:t>
            </a:r>
            <a:r>
              <a:rPr lang="fr-FR" sz="2000" dirty="0">
                <a:ea typeface="+mn-lt"/>
                <a:cs typeface="+mn-lt"/>
              </a:rPr>
              <a:t>.</a:t>
            </a:r>
            <a:endParaRPr lang="fr-FR" sz="2000" dirty="0">
              <a:cs typeface="Calibri"/>
            </a:endParaRPr>
          </a:p>
          <a:p>
            <a:pPr marL="285750" indent="-285750">
              <a:buFont typeface="Calibri"/>
              <a:buChar char="-"/>
            </a:pPr>
            <a:r>
              <a:rPr lang="fr-FR" sz="2000" dirty="0">
                <a:ea typeface="+mn-lt"/>
                <a:cs typeface="+mn-lt"/>
              </a:rPr>
              <a:t>Etudier la faisabilité d'un </a:t>
            </a:r>
            <a:r>
              <a:rPr lang="fr-FR" sz="2000" b="1" dirty="0">
                <a:ea typeface="+mn-lt"/>
                <a:cs typeface="+mn-lt"/>
              </a:rPr>
              <a:t>moteur de classification</a:t>
            </a:r>
            <a:r>
              <a:rPr lang="fr-FR" sz="2000" dirty="0">
                <a:ea typeface="+mn-lt"/>
                <a:cs typeface="+mn-lt"/>
              </a:rPr>
              <a:t> des articles en différentes catégories, avec un niveau de précision suffisant.</a:t>
            </a:r>
            <a:endParaRPr lang="fr-FR" sz="2000" dirty="0">
              <a:cs typeface="Calibri" panose="020F0502020204030204"/>
            </a:endParaRPr>
          </a:p>
          <a:p>
            <a:pPr marL="285750" indent="-285750">
              <a:buFont typeface="Calibri"/>
              <a:buChar char="-"/>
            </a:pPr>
            <a:r>
              <a:rPr lang="fr-FR" sz="2000" dirty="0">
                <a:cs typeface="Calibri" panose="020F0502020204030204"/>
              </a:rPr>
              <a:t>Via les</a:t>
            </a:r>
            <a:r>
              <a:rPr lang="fr-FR" sz="2000" b="1" dirty="0">
                <a:cs typeface="Calibri" panose="020F0502020204030204"/>
              </a:rPr>
              <a:t> descriptions </a:t>
            </a:r>
            <a:r>
              <a:rPr lang="fr-FR" sz="2000" dirty="0">
                <a:cs typeface="Calibri" panose="020F0502020204030204"/>
              </a:rPr>
              <a:t>et les</a:t>
            </a:r>
            <a:r>
              <a:rPr lang="fr-FR" sz="2000" b="1" dirty="0">
                <a:cs typeface="Calibri" panose="020F0502020204030204"/>
              </a:rPr>
              <a:t> noms </a:t>
            </a:r>
            <a:r>
              <a:rPr lang="fr-FR" sz="2000" dirty="0">
                <a:cs typeface="Calibri" panose="020F0502020204030204"/>
              </a:rPr>
              <a:t>des produits ou via les</a:t>
            </a:r>
            <a:r>
              <a:rPr lang="fr-FR" sz="2000" b="1" dirty="0">
                <a:cs typeface="Calibri" panose="020F0502020204030204"/>
              </a:rPr>
              <a:t> images </a:t>
            </a:r>
            <a:r>
              <a:rPr lang="fr-FR" sz="2000" dirty="0">
                <a:cs typeface="Calibri" panose="020F0502020204030204"/>
              </a:rPr>
              <a:t>fournis par les vendeurs</a:t>
            </a:r>
            <a:r>
              <a:rPr lang="fr-FR" sz="2000" b="1" dirty="0">
                <a:cs typeface="Calibri" panose="020F0502020204030204"/>
              </a:rPr>
              <a:t>. </a:t>
            </a:r>
          </a:p>
          <a:p>
            <a:endParaRPr lang="fr-FR" dirty="0">
              <a:cs typeface="Calibri" panose="020F0502020204030204"/>
            </a:endParaRPr>
          </a:p>
        </p:txBody>
      </p:sp>
      <p:pic>
        <p:nvPicPr>
          <p:cNvPr id="7" name="Image 7" descr="Une image contenant horloge, Accessoire de mode, Montre analogique, horloge quartz&#10;&#10;Description générée automatiquement">
            <a:extLst>
              <a:ext uri="{FF2B5EF4-FFF2-40B4-BE49-F238E27FC236}">
                <a16:creationId xmlns:a16="http://schemas.microsoft.com/office/drawing/2014/main" id="{CD2D07D6-E6FA-FB0C-2EC0-95B670365D9E}"/>
              </a:ext>
            </a:extLst>
          </p:cNvPr>
          <p:cNvPicPr>
            <a:picLocks noChangeAspect="1"/>
          </p:cNvPicPr>
          <p:nvPr/>
        </p:nvPicPr>
        <p:blipFill>
          <a:blip r:embed="rId3"/>
          <a:stretch>
            <a:fillRect/>
          </a:stretch>
        </p:blipFill>
        <p:spPr>
          <a:xfrm>
            <a:off x="284104" y="5364371"/>
            <a:ext cx="1426163" cy="1350370"/>
          </a:xfrm>
          <a:prstGeom prst="rect">
            <a:avLst/>
          </a:prstGeom>
        </p:spPr>
      </p:pic>
    </p:spTree>
    <p:extLst>
      <p:ext uri="{BB962C8B-B14F-4D97-AF65-F5344CB8AC3E}">
        <p14:creationId xmlns:p14="http://schemas.microsoft.com/office/powerpoint/2010/main" val="279534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87A9796-93CB-35FA-9502-7FE0A98ACE74}"/>
              </a:ext>
            </a:extLst>
          </p:cNvPr>
          <p:cNvSpPr txBox="1"/>
          <p:nvPr/>
        </p:nvSpPr>
        <p:spPr>
          <a:xfrm>
            <a:off x="348073" y="310444"/>
            <a:ext cx="9539111"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dirty="0">
                <a:solidFill>
                  <a:srgbClr val="00B050"/>
                </a:solidFill>
                <a:cs typeface="Calibri"/>
              </a:rPr>
              <a:t>2 : </a:t>
            </a:r>
            <a:r>
              <a:rPr lang="fr-FR" sz="2400" b="1" dirty="0">
                <a:solidFill>
                  <a:srgbClr val="00B050"/>
                </a:solidFill>
                <a:ea typeface="+mn-lt"/>
                <a:cs typeface="+mn-lt"/>
              </a:rPr>
              <a:t>Présentation du jeu de données</a:t>
            </a:r>
          </a:p>
        </p:txBody>
      </p:sp>
      <p:sp>
        <p:nvSpPr>
          <p:cNvPr id="6" name="ZoneTexte 5">
            <a:extLst>
              <a:ext uri="{FF2B5EF4-FFF2-40B4-BE49-F238E27FC236}">
                <a16:creationId xmlns:a16="http://schemas.microsoft.com/office/drawing/2014/main" id="{53E36AC2-AA9F-81E8-4997-2FD17F94E5EC}"/>
              </a:ext>
            </a:extLst>
          </p:cNvPr>
          <p:cNvSpPr txBox="1"/>
          <p:nvPr/>
        </p:nvSpPr>
        <p:spPr>
          <a:xfrm>
            <a:off x="460963" y="968962"/>
            <a:ext cx="9802518"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fr-FR" sz="2000" dirty="0">
                <a:cs typeface="Calibri" panose="020F0502020204030204"/>
              </a:rPr>
              <a:t>Un jeu de données comprenant 1050 produits en ventes et les photos qui y sont associés.</a:t>
            </a:r>
            <a:endParaRPr lang="fr-FR" sz="2000">
              <a:cs typeface="Calibri"/>
            </a:endParaRPr>
          </a:p>
          <a:p>
            <a:pPr marL="285750" indent="-285750">
              <a:buFont typeface="Calibri"/>
              <a:buChar char="-"/>
            </a:pPr>
            <a:r>
              <a:rPr lang="fr-FR" sz="2000" dirty="0">
                <a:cs typeface="Calibri" panose="020F0502020204030204"/>
              </a:rPr>
              <a:t>15 variables.</a:t>
            </a:r>
          </a:p>
          <a:p>
            <a:pPr marL="285750" indent="-285750">
              <a:buFont typeface="Calibri"/>
              <a:buChar char="-"/>
            </a:pPr>
            <a:r>
              <a:rPr lang="fr-FR" sz="2000" dirty="0">
                <a:cs typeface="Calibri" panose="020F0502020204030204"/>
              </a:rPr>
              <a:t>Data Frame remplie à 83% remplie.</a:t>
            </a:r>
          </a:p>
          <a:p>
            <a:pPr marL="285750" indent="-285750">
              <a:buFont typeface="Calibri"/>
              <a:buChar char="-"/>
            </a:pPr>
            <a:endParaRPr lang="fr-FR" sz="2000" dirty="0">
              <a:cs typeface="Calibri" panose="020F0502020204030204"/>
            </a:endParaRPr>
          </a:p>
          <a:p>
            <a:pPr marL="285750" indent="-285750">
              <a:buFont typeface="Calibri"/>
              <a:buChar char="-"/>
            </a:pPr>
            <a:r>
              <a:rPr lang="fr-FR" sz="2000" b="1" dirty="0">
                <a:cs typeface="Calibri" panose="020F0502020204030204"/>
              </a:rPr>
              <a:t>Variables intéressantes :</a:t>
            </a:r>
          </a:p>
          <a:p>
            <a:pPr marL="742950" lvl="1" indent="-285750">
              <a:buFont typeface="Calibri"/>
              <a:buChar char="-"/>
            </a:pPr>
            <a:r>
              <a:rPr lang="fr-FR" sz="2000" dirty="0">
                <a:cs typeface="Calibri" panose="020F0502020204030204"/>
              </a:rPr>
              <a:t>Le nom du produit (2 à 27 mots).</a:t>
            </a:r>
          </a:p>
          <a:p>
            <a:pPr marL="742950" lvl="1" indent="-285750">
              <a:buFont typeface="Calibri"/>
              <a:buChar char="-"/>
            </a:pPr>
            <a:r>
              <a:rPr lang="fr-FR" sz="2000" dirty="0">
                <a:cs typeface="Calibri" panose="020F0502020204030204"/>
              </a:rPr>
              <a:t>La description du produit (18 à 589 mots).</a:t>
            </a:r>
          </a:p>
          <a:p>
            <a:pPr marL="742950" lvl="1" indent="-285750">
              <a:buFont typeface="Calibri"/>
              <a:buChar char="-"/>
            </a:pPr>
            <a:r>
              <a:rPr lang="fr-FR" sz="2000" dirty="0">
                <a:cs typeface="Calibri" panose="020F0502020204030204"/>
              </a:rPr>
              <a:t>L'arbre des catégories (7 niveaux et de 7 à 349 catégories).</a:t>
            </a:r>
          </a:p>
          <a:p>
            <a:pPr marL="742950" lvl="1" indent="-285750">
              <a:buFont typeface="Calibri"/>
              <a:buChar char="-"/>
            </a:pPr>
            <a:r>
              <a:rPr lang="fr-FR" sz="2000" dirty="0">
                <a:cs typeface="Calibri" panose="020F0502020204030204"/>
              </a:rPr>
              <a:t>Les images.</a:t>
            </a:r>
          </a:p>
          <a:p>
            <a:pPr marL="285750" indent="-285750">
              <a:buFont typeface="Calibri"/>
              <a:buChar char="-"/>
            </a:pPr>
            <a:endParaRPr lang="fr-FR" dirty="0">
              <a:cs typeface="Calibri" panose="020F0502020204030204"/>
            </a:endParaRPr>
          </a:p>
        </p:txBody>
      </p:sp>
      <p:pic>
        <p:nvPicPr>
          <p:cNvPr id="7" name="Image 7" descr="Une image contenant texte, capture d’écran&#10;&#10;Description générée automatiquement">
            <a:extLst>
              <a:ext uri="{FF2B5EF4-FFF2-40B4-BE49-F238E27FC236}">
                <a16:creationId xmlns:a16="http://schemas.microsoft.com/office/drawing/2014/main" id="{15F9E25A-AE90-5986-F7EE-C03A62BAE45A}"/>
              </a:ext>
            </a:extLst>
          </p:cNvPr>
          <p:cNvPicPr>
            <a:picLocks noChangeAspect="1"/>
          </p:cNvPicPr>
          <p:nvPr/>
        </p:nvPicPr>
        <p:blipFill>
          <a:blip r:embed="rId2"/>
          <a:stretch>
            <a:fillRect/>
          </a:stretch>
        </p:blipFill>
        <p:spPr>
          <a:xfrm>
            <a:off x="7433732" y="1569263"/>
            <a:ext cx="4699940" cy="5045917"/>
          </a:xfrm>
          <a:prstGeom prst="rect">
            <a:avLst/>
          </a:prstGeom>
        </p:spPr>
      </p:pic>
      <p:pic>
        <p:nvPicPr>
          <p:cNvPr id="8" name="Image 8" descr="Une image contenant texte, capture d’écran, Parallèle, conception&#10;&#10;Description générée automatiquement">
            <a:extLst>
              <a:ext uri="{FF2B5EF4-FFF2-40B4-BE49-F238E27FC236}">
                <a16:creationId xmlns:a16="http://schemas.microsoft.com/office/drawing/2014/main" id="{370DCBA7-6D52-A2A2-C9A9-2BDE217C3B10}"/>
              </a:ext>
            </a:extLst>
          </p:cNvPr>
          <p:cNvPicPr>
            <a:picLocks noChangeAspect="1"/>
          </p:cNvPicPr>
          <p:nvPr/>
        </p:nvPicPr>
        <p:blipFill>
          <a:blip r:embed="rId3"/>
          <a:stretch>
            <a:fillRect/>
          </a:stretch>
        </p:blipFill>
        <p:spPr>
          <a:xfrm>
            <a:off x="2955807" y="3531673"/>
            <a:ext cx="3571051" cy="3134284"/>
          </a:xfrm>
          <a:prstGeom prst="rect">
            <a:avLst/>
          </a:prstGeom>
        </p:spPr>
      </p:pic>
    </p:spTree>
    <p:extLst>
      <p:ext uri="{BB962C8B-B14F-4D97-AF65-F5344CB8AC3E}">
        <p14:creationId xmlns:p14="http://schemas.microsoft.com/office/powerpoint/2010/main" val="261558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19852DE-A943-1245-E540-5340372E0922}"/>
              </a:ext>
            </a:extLst>
          </p:cNvPr>
          <p:cNvSpPr txBox="1"/>
          <p:nvPr/>
        </p:nvSpPr>
        <p:spPr>
          <a:xfrm>
            <a:off x="348073" y="310444"/>
            <a:ext cx="11608740" cy="83099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dirty="0">
                <a:solidFill>
                  <a:srgbClr val="00B050"/>
                </a:solidFill>
                <a:cs typeface="Calibri"/>
              </a:rPr>
              <a:t>3 : Explication des prétraitements, des extractions de </a:t>
            </a:r>
            <a:r>
              <a:rPr lang="fr-FR" sz="2400" b="1" dirty="0" err="1">
                <a:solidFill>
                  <a:srgbClr val="00B050"/>
                </a:solidFill>
                <a:cs typeface="Calibri"/>
              </a:rPr>
              <a:t>Features</a:t>
            </a:r>
            <a:r>
              <a:rPr lang="fr-FR" sz="2400" b="1" dirty="0">
                <a:solidFill>
                  <a:srgbClr val="00B050"/>
                </a:solidFill>
                <a:cs typeface="Calibri"/>
              </a:rPr>
              <a:t>, résultats de l’étude de faisabilité et classification supervisée</a:t>
            </a:r>
            <a:endParaRPr lang="fr-FR" sz="2400" b="1" dirty="0">
              <a:solidFill>
                <a:srgbClr val="00B050"/>
              </a:solidFill>
              <a:ea typeface="Calibri"/>
              <a:cs typeface="Calibri"/>
            </a:endParaRPr>
          </a:p>
        </p:txBody>
      </p:sp>
      <p:sp>
        <p:nvSpPr>
          <p:cNvPr id="6" name="ZoneTexte 5">
            <a:extLst>
              <a:ext uri="{FF2B5EF4-FFF2-40B4-BE49-F238E27FC236}">
                <a16:creationId xmlns:a16="http://schemas.microsoft.com/office/drawing/2014/main" id="{849CBFC6-0304-575B-846D-E1ADFF2A4567}"/>
              </a:ext>
            </a:extLst>
          </p:cNvPr>
          <p:cNvSpPr txBox="1"/>
          <p:nvPr/>
        </p:nvSpPr>
        <p:spPr>
          <a:xfrm>
            <a:off x="65851" y="1759184"/>
            <a:ext cx="9106370"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dirty="0">
                <a:cs typeface="Calibri"/>
              </a:rPr>
              <a:t>Extraction et simplification des données textes  : </a:t>
            </a:r>
          </a:p>
          <a:p>
            <a:pPr marL="742950" lvl="1" indent="-285750">
              <a:buFont typeface="Calibri"/>
              <a:buChar char="-"/>
            </a:pPr>
            <a:r>
              <a:rPr lang="fr-FR" sz="2000" dirty="0">
                <a:cs typeface="Calibri"/>
              </a:rPr>
              <a:t>Récupération des textes du nom et de la description des produits en une seule variable (21 à 593 mots).</a:t>
            </a:r>
          </a:p>
          <a:p>
            <a:pPr marL="742950" lvl="1" indent="-285750">
              <a:buFont typeface="Calibri"/>
              <a:buChar char="-"/>
            </a:pPr>
            <a:r>
              <a:rPr lang="fr-FR" sz="2000" dirty="0">
                <a:cs typeface="Calibri"/>
              </a:rPr>
              <a:t>Tokenisation des mots et mise en minuscule.</a:t>
            </a:r>
            <a:endParaRPr lang="fr-FR" sz="2000" dirty="0">
              <a:ea typeface="Calibri"/>
              <a:cs typeface="Calibri"/>
            </a:endParaRPr>
          </a:p>
          <a:p>
            <a:pPr marL="742950" lvl="1" indent="-285750">
              <a:buFont typeface="Calibri"/>
              <a:buChar char="-"/>
            </a:pPr>
            <a:r>
              <a:rPr lang="fr-FR" sz="2000" dirty="0">
                <a:cs typeface="Calibri"/>
              </a:rPr>
              <a:t>Suppressions des Stop </a:t>
            </a:r>
            <a:r>
              <a:rPr lang="fr-FR" sz="2000" dirty="0" err="1">
                <a:cs typeface="Calibri"/>
              </a:rPr>
              <a:t>Words</a:t>
            </a:r>
            <a:r>
              <a:rPr lang="fr-FR" sz="2000" dirty="0">
                <a:cs typeface="Calibri"/>
              </a:rPr>
              <a:t> (mots communs) et des ponctuations : </a:t>
            </a:r>
          </a:p>
          <a:p>
            <a:pPr marL="1200150" lvl="2" indent="-285750">
              <a:buFont typeface="Calibri"/>
              <a:buChar char="-"/>
            </a:pPr>
            <a:r>
              <a:rPr lang="fr-FR" sz="2000" dirty="0">
                <a:cs typeface="Calibri"/>
              </a:rPr>
              <a:t>10 à 365 mots par phrase.</a:t>
            </a:r>
            <a:endParaRPr lang="fr-FR" dirty="0"/>
          </a:p>
          <a:p>
            <a:pPr marL="1200150" lvl="2" indent="-285750">
              <a:buFont typeface="Calibri"/>
              <a:buChar char="-"/>
            </a:pPr>
            <a:r>
              <a:rPr lang="fr-FR" sz="2000" dirty="0">
                <a:cs typeface="Calibri"/>
              </a:rPr>
              <a:t>1 à 632 </a:t>
            </a:r>
            <a:r>
              <a:rPr lang="fr-FR" sz="2000" dirty="0" err="1">
                <a:cs typeface="Calibri"/>
              </a:rPr>
              <a:t>repliquats</a:t>
            </a:r>
            <a:r>
              <a:rPr lang="fr-FR" sz="2000" dirty="0">
                <a:cs typeface="Calibri"/>
              </a:rPr>
              <a:t> de mots dans toute la DF.</a:t>
            </a:r>
          </a:p>
          <a:p>
            <a:pPr marL="742950" lvl="1" indent="-285750">
              <a:buFont typeface="Calibri"/>
              <a:buChar char="-"/>
            </a:pPr>
            <a:r>
              <a:rPr lang="fr-FR" sz="2000" dirty="0" err="1">
                <a:cs typeface="Calibri"/>
              </a:rPr>
              <a:t>Stemming</a:t>
            </a:r>
            <a:r>
              <a:rPr lang="fr-FR" sz="2000" dirty="0">
                <a:cs typeface="Calibri"/>
              </a:rPr>
              <a:t> des phrases : récupération de la racine des mots :</a:t>
            </a:r>
          </a:p>
          <a:p>
            <a:pPr marL="1200150" lvl="2" indent="-285750">
              <a:buFont typeface="Calibri"/>
              <a:buChar char="-"/>
            </a:pPr>
            <a:r>
              <a:rPr lang="fr-FR" sz="2000" dirty="0">
                <a:ea typeface="Calibri"/>
                <a:cs typeface="Calibri"/>
              </a:rPr>
              <a:t>1 à 870 </a:t>
            </a:r>
            <a:r>
              <a:rPr lang="fr-FR" sz="2000" dirty="0" err="1">
                <a:ea typeface="Calibri"/>
                <a:cs typeface="Calibri"/>
              </a:rPr>
              <a:t>repliquats</a:t>
            </a:r>
            <a:r>
              <a:rPr lang="fr-FR" sz="2000" dirty="0">
                <a:ea typeface="Calibri"/>
                <a:cs typeface="Calibri"/>
              </a:rPr>
              <a:t> de mots dans toute la DF.</a:t>
            </a:r>
          </a:p>
          <a:p>
            <a:pPr marL="742950" lvl="1" indent="-285750">
              <a:buFont typeface="Calibri"/>
              <a:buChar char="-"/>
            </a:pPr>
            <a:r>
              <a:rPr lang="fr-FR" sz="2000" dirty="0">
                <a:ea typeface="Calibri"/>
                <a:cs typeface="Calibri"/>
              </a:rPr>
              <a:t>Reformer une pseudo phrases avec les mots restants.</a:t>
            </a:r>
          </a:p>
        </p:txBody>
      </p:sp>
      <p:pic>
        <p:nvPicPr>
          <p:cNvPr id="7" name="Image 7" descr="Une image contenant texte, capture d’écran, Bleu Majorelle, Graphique&#10;&#10;Description générée automatiquement">
            <a:extLst>
              <a:ext uri="{FF2B5EF4-FFF2-40B4-BE49-F238E27FC236}">
                <a16:creationId xmlns:a16="http://schemas.microsoft.com/office/drawing/2014/main" id="{5157774C-AF43-C25B-D963-FC66A801F4D9}"/>
              </a:ext>
            </a:extLst>
          </p:cNvPr>
          <p:cNvPicPr>
            <a:picLocks noChangeAspect="1"/>
          </p:cNvPicPr>
          <p:nvPr/>
        </p:nvPicPr>
        <p:blipFill>
          <a:blip r:embed="rId2"/>
          <a:stretch>
            <a:fillRect/>
          </a:stretch>
        </p:blipFill>
        <p:spPr>
          <a:xfrm>
            <a:off x="8901290" y="2515513"/>
            <a:ext cx="3260607" cy="2175045"/>
          </a:xfrm>
          <a:prstGeom prst="rect">
            <a:avLst/>
          </a:prstGeom>
        </p:spPr>
      </p:pic>
      <p:sp>
        <p:nvSpPr>
          <p:cNvPr id="2" name="ZoneTexte 1">
            <a:extLst>
              <a:ext uri="{FF2B5EF4-FFF2-40B4-BE49-F238E27FC236}">
                <a16:creationId xmlns:a16="http://schemas.microsoft.com/office/drawing/2014/main" id="{CC5E7603-9E18-B851-F7B2-930A5430BF35}"/>
              </a:ext>
            </a:extLst>
          </p:cNvPr>
          <p:cNvSpPr txBox="1"/>
          <p:nvPr/>
        </p:nvSpPr>
        <p:spPr>
          <a:xfrm>
            <a:off x="677333" y="1194740"/>
            <a:ext cx="935096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dirty="0">
                <a:solidFill>
                  <a:srgbClr val="FF0000"/>
                </a:solidFill>
                <a:ea typeface="Calibri"/>
                <a:cs typeface="Calibri"/>
              </a:rPr>
              <a:t>A :</a:t>
            </a:r>
            <a:r>
              <a:rPr lang="fr-FR" dirty="0">
                <a:solidFill>
                  <a:srgbClr val="FF0000"/>
                </a:solidFill>
                <a:ea typeface="Calibri"/>
                <a:cs typeface="Calibri"/>
              </a:rPr>
              <a:t> </a:t>
            </a:r>
            <a:r>
              <a:rPr lang="fr-FR" sz="2400" b="1" dirty="0">
                <a:solidFill>
                  <a:srgbClr val="FF0000"/>
                </a:solidFill>
                <a:ea typeface="Calibri"/>
                <a:cs typeface="Calibri"/>
              </a:rPr>
              <a:t>NLP (Natural </a:t>
            </a:r>
            <a:r>
              <a:rPr lang="fr-FR" sz="2400" b="1" dirty="0" err="1">
                <a:solidFill>
                  <a:srgbClr val="FF0000"/>
                </a:solidFill>
                <a:ea typeface="Calibri"/>
                <a:cs typeface="Calibri"/>
              </a:rPr>
              <a:t>Language</a:t>
            </a:r>
            <a:r>
              <a:rPr lang="fr-FR" sz="2400" b="1" dirty="0">
                <a:solidFill>
                  <a:srgbClr val="FF0000"/>
                </a:solidFill>
                <a:ea typeface="Calibri"/>
                <a:cs typeface="Calibri"/>
              </a:rPr>
              <a:t> </a:t>
            </a:r>
            <a:r>
              <a:rPr lang="fr-FR" sz="2400" b="1" dirty="0" err="1">
                <a:solidFill>
                  <a:srgbClr val="FF0000"/>
                </a:solidFill>
                <a:ea typeface="Calibri"/>
                <a:cs typeface="Calibri"/>
              </a:rPr>
              <a:t>Processing</a:t>
            </a:r>
            <a:r>
              <a:rPr lang="fr-FR" sz="2400" b="1" dirty="0">
                <a:solidFill>
                  <a:srgbClr val="FF0000"/>
                </a:solidFill>
                <a:ea typeface="Calibri"/>
                <a:cs typeface="Calibri"/>
              </a:rPr>
              <a:t> ou </a:t>
            </a:r>
            <a:r>
              <a:rPr lang="fr-FR" sz="2400" b="1" dirty="0">
                <a:solidFill>
                  <a:srgbClr val="FF0000"/>
                </a:solidFill>
                <a:ea typeface="+mn-lt"/>
                <a:cs typeface="+mn-lt"/>
              </a:rPr>
              <a:t>T</a:t>
            </a:r>
            <a:r>
              <a:rPr lang="fr" sz="2400" b="1" dirty="0" err="1">
                <a:solidFill>
                  <a:srgbClr val="FF0000"/>
                </a:solidFill>
                <a:ea typeface="+mn-lt"/>
                <a:cs typeface="+mn-lt"/>
              </a:rPr>
              <a:t>raitement</a:t>
            </a:r>
            <a:r>
              <a:rPr lang="fr" sz="2400" b="1" dirty="0">
                <a:solidFill>
                  <a:srgbClr val="FF0000"/>
                </a:solidFill>
                <a:ea typeface="+mn-lt"/>
                <a:cs typeface="+mn-lt"/>
              </a:rPr>
              <a:t> du Langage Naturel</a:t>
            </a:r>
            <a:r>
              <a:rPr lang="fr-FR" sz="2400" b="1" dirty="0">
                <a:solidFill>
                  <a:srgbClr val="FF0000"/>
                </a:solidFill>
                <a:ea typeface="Calibri"/>
                <a:cs typeface="Calibri"/>
              </a:rPr>
              <a:t>)</a:t>
            </a:r>
            <a:endParaRPr lang="fr-FR" dirty="0">
              <a:solidFill>
                <a:srgbClr val="FF0000"/>
              </a:solidFill>
              <a:ea typeface="Calibri" panose="020F0502020204030204"/>
              <a:cs typeface="Calibri" panose="020F0502020204030204"/>
            </a:endParaRPr>
          </a:p>
        </p:txBody>
      </p:sp>
      <p:pic>
        <p:nvPicPr>
          <p:cNvPr id="3" name="Image 3" descr="Une image contenant texte, capture d’écran, Caractère coloré, ligne&#10;&#10;Description générée automatiquement">
            <a:extLst>
              <a:ext uri="{FF2B5EF4-FFF2-40B4-BE49-F238E27FC236}">
                <a16:creationId xmlns:a16="http://schemas.microsoft.com/office/drawing/2014/main" id="{7A2ED806-0495-07BE-12D8-1CB1B6484F05}"/>
              </a:ext>
            </a:extLst>
          </p:cNvPr>
          <p:cNvPicPr>
            <a:picLocks noChangeAspect="1"/>
          </p:cNvPicPr>
          <p:nvPr/>
        </p:nvPicPr>
        <p:blipFill>
          <a:blip r:embed="rId3"/>
          <a:stretch>
            <a:fillRect/>
          </a:stretch>
        </p:blipFill>
        <p:spPr>
          <a:xfrm>
            <a:off x="349958" y="2714329"/>
            <a:ext cx="8415864" cy="3969342"/>
          </a:xfrm>
          <a:prstGeom prst="rect">
            <a:avLst/>
          </a:prstGeom>
        </p:spPr>
      </p:pic>
    </p:spTree>
    <p:extLst>
      <p:ext uri="{BB962C8B-B14F-4D97-AF65-F5344CB8AC3E}">
        <p14:creationId xmlns:p14="http://schemas.microsoft.com/office/powerpoint/2010/main" val="348803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8E699EF-EC13-06B9-A02A-94E4FBF89917}"/>
              </a:ext>
            </a:extLst>
          </p:cNvPr>
          <p:cNvSpPr txBox="1"/>
          <p:nvPr/>
        </p:nvSpPr>
        <p:spPr>
          <a:xfrm>
            <a:off x="348073" y="310444"/>
            <a:ext cx="9539111"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dirty="0">
                <a:solidFill>
                  <a:srgbClr val="00B050"/>
                </a:solidFill>
                <a:cs typeface="Calibri"/>
              </a:rPr>
              <a:t>I : </a:t>
            </a:r>
            <a:r>
              <a:rPr lang="fr-FR" sz="2400" b="1" dirty="0" err="1">
                <a:solidFill>
                  <a:srgbClr val="00B050"/>
                </a:solidFill>
                <a:cs typeface="Calibri"/>
              </a:rPr>
              <a:t>CountVectorizer</a:t>
            </a:r>
            <a:r>
              <a:rPr lang="fr-FR" sz="2400" b="1" dirty="0">
                <a:solidFill>
                  <a:srgbClr val="00B050"/>
                </a:solidFill>
                <a:cs typeface="Calibri"/>
              </a:rPr>
              <a:t> - Définition</a:t>
            </a:r>
            <a:endParaRPr lang="fr-FR" sz="2400" b="1" dirty="0" err="1">
              <a:solidFill>
                <a:srgbClr val="00B050"/>
              </a:solidFill>
              <a:ea typeface="Calibri"/>
              <a:cs typeface="Calibri"/>
            </a:endParaRPr>
          </a:p>
        </p:txBody>
      </p:sp>
      <p:pic>
        <p:nvPicPr>
          <p:cNvPr id="2" name="Image 2" descr="Une image contenant texte, capture d’écran, Police, nombre&#10;&#10;Description générée automatiquement">
            <a:extLst>
              <a:ext uri="{FF2B5EF4-FFF2-40B4-BE49-F238E27FC236}">
                <a16:creationId xmlns:a16="http://schemas.microsoft.com/office/drawing/2014/main" id="{394787FA-ACB8-888F-D291-BDE16ACB1D97}"/>
              </a:ext>
            </a:extLst>
          </p:cNvPr>
          <p:cNvPicPr>
            <a:picLocks noChangeAspect="1"/>
          </p:cNvPicPr>
          <p:nvPr/>
        </p:nvPicPr>
        <p:blipFill>
          <a:blip r:embed="rId2"/>
          <a:stretch>
            <a:fillRect/>
          </a:stretch>
        </p:blipFill>
        <p:spPr>
          <a:xfrm>
            <a:off x="453437" y="3029044"/>
            <a:ext cx="11369792" cy="1985244"/>
          </a:xfrm>
          <a:prstGeom prst="rect">
            <a:avLst/>
          </a:prstGeom>
        </p:spPr>
      </p:pic>
      <p:sp>
        <p:nvSpPr>
          <p:cNvPr id="3" name="ZoneTexte 2">
            <a:extLst>
              <a:ext uri="{FF2B5EF4-FFF2-40B4-BE49-F238E27FC236}">
                <a16:creationId xmlns:a16="http://schemas.microsoft.com/office/drawing/2014/main" id="{FBDA5AEB-3BD7-C533-1283-91A3F47A5513}"/>
              </a:ext>
            </a:extLst>
          </p:cNvPr>
          <p:cNvSpPr txBox="1"/>
          <p:nvPr/>
        </p:nvSpPr>
        <p:spPr>
          <a:xfrm>
            <a:off x="639705" y="1486370"/>
            <a:ext cx="1084673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000" b="1" u="sng" dirty="0">
                <a:latin typeface="Consolas"/>
                <a:ea typeface="Calibri"/>
                <a:cs typeface="Calibri"/>
              </a:rPr>
              <a:t>Définition</a:t>
            </a:r>
            <a:r>
              <a:rPr lang="fr-FR" sz="2000" dirty="0">
                <a:latin typeface="Consolas"/>
                <a:ea typeface="Calibri"/>
                <a:cs typeface="Calibri"/>
              </a:rPr>
              <a:t> :</a:t>
            </a:r>
            <a:r>
              <a:rPr lang="fr-FR" sz="2000" dirty="0">
                <a:ea typeface="Calibri"/>
                <a:cs typeface="Calibri"/>
              </a:rPr>
              <a:t> </a:t>
            </a:r>
            <a:r>
              <a:rPr lang="fr" sz="2000" dirty="0" err="1">
                <a:latin typeface="Consolas"/>
                <a:ea typeface="Calibri"/>
                <a:cs typeface="Calibri"/>
              </a:rPr>
              <a:t>CountVectorizer</a:t>
            </a:r>
            <a:r>
              <a:rPr lang="fr" sz="2000" dirty="0">
                <a:latin typeface="Consolas"/>
                <a:ea typeface="Calibri"/>
                <a:cs typeface="Calibri"/>
              </a:rPr>
              <a:t> de </a:t>
            </a:r>
            <a:r>
              <a:rPr lang="fr" sz="2000" dirty="0" err="1">
                <a:latin typeface="Consolas"/>
                <a:ea typeface="Calibri"/>
                <a:cs typeface="Calibri"/>
              </a:rPr>
              <a:t>Scikit-learn</a:t>
            </a:r>
            <a:r>
              <a:rPr lang="fr" sz="2000" dirty="0">
                <a:latin typeface="Consolas"/>
                <a:ea typeface="Calibri"/>
                <a:cs typeface="Calibri"/>
              </a:rPr>
              <a:t> est utilisé pour convertir une collection de documents texte en un vecteur de nombres de termes/</a:t>
            </a:r>
            <a:r>
              <a:rPr lang="fr" sz="2000" dirty="0" err="1">
                <a:latin typeface="Consolas"/>
                <a:ea typeface="Calibri"/>
                <a:cs typeface="Calibri"/>
              </a:rPr>
              <a:t>tokens</a:t>
            </a:r>
            <a:r>
              <a:rPr lang="fr" sz="2000" dirty="0">
                <a:latin typeface="Consolas"/>
                <a:ea typeface="Calibri"/>
                <a:cs typeface="Calibri"/>
              </a:rPr>
              <a:t>.</a:t>
            </a:r>
            <a:endParaRPr lang="fr-FR" sz="2000" dirty="0"/>
          </a:p>
        </p:txBody>
      </p:sp>
    </p:spTree>
    <p:extLst>
      <p:ext uri="{BB962C8B-B14F-4D97-AF65-F5344CB8AC3E}">
        <p14:creationId xmlns:p14="http://schemas.microsoft.com/office/powerpoint/2010/main" val="2839585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4" descr="Une image contenant texte, capture d’écran, diagramme, Caractère coloré&#10;&#10;Description générée automatiquement">
            <a:extLst>
              <a:ext uri="{FF2B5EF4-FFF2-40B4-BE49-F238E27FC236}">
                <a16:creationId xmlns:a16="http://schemas.microsoft.com/office/drawing/2014/main" id="{D715A139-1332-185B-D074-A64D50D329A9}"/>
              </a:ext>
            </a:extLst>
          </p:cNvPr>
          <p:cNvPicPr>
            <a:picLocks noChangeAspect="1"/>
          </p:cNvPicPr>
          <p:nvPr/>
        </p:nvPicPr>
        <p:blipFill>
          <a:blip r:embed="rId2"/>
          <a:stretch>
            <a:fillRect/>
          </a:stretch>
        </p:blipFill>
        <p:spPr>
          <a:xfrm>
            <a:off x="161808" y="765583"/>
            <a:ext cx="11774310" cy="4875278"/>
          </a:xfrm>
          <a:prstGeom prst="rect">
            <a:avLst/>
          </a:prstGeom>
          <a:ln>
            <a:solidFill>
              <a:schemeClr val="tx1"/>
            </a:solidFill>
          </a:ln>
        </p:spPr>
      </p:pic>
      <p:sp>
        <p:nvSpPr>
          <p:cNvPr id="6" name="ZoneTexte 5">
            <a:extLst>
              <a:ext uri="{FF2B5EF4-FFF2-40B4-BE49-F238E27FC236}">
                <a16:creationId xmlns:a16="http://schemas.microsoft.com/office/drawing/2014/main" id="{9B4CDAD6-A3E5-38F3-5090-FC118FE9DE2B}"/>
              </a:ext>
            </a:extLst>
          </p:cNvPr>
          <p:cNvSpPr txBox="1"/>
          <p:nvPr/>
        </p:nvSpPr>
        <p:spPr>
          <a:xfrm>
            <a:off x="263406" y="103481"/>
            <a:ext cx="9539111"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dirty="0">
                <a:solidFill>
                  <a:srgbClr val="00B050"/>
                </a:solidFill>
                <a:cs typeface="Calibri"/>
              </a:rPr>
              <a:t>I : </a:t>
            </a:r>
            <a:r>
              <a:rPr lang="fr-FR" sz="2400" b="1" dirty="0" err="1">
                <a:solidFill>
                  <a:srgbClr val="00B050"/>
                </a:solidFill>
                <a:cs typeface="Calibri"/>
              </a:rPr>
              <a:t>CountVectorizer</a:t>
            </a:r>
            <a:r>
              <a:rPr lang="fr-FR" sz="2400" b="1" dirty="0">
                <a:solidFill>
                  <a:srgbClr val="00B050"/>
                </a:solidFill>
                <a:cs typeface="Calibri"/>
              </a:rPr>
              <a:t> - </a:t>
            </a:r>
            <a:r>
              <a:rPr lang="fr-FR" sz="2400" b="1" dirty="0" err="1">
                <a:solidFill>
                  <a:srgbClr val="00B050"/>
                </a:solidFill>
                <a:cs typeface="Calibri"/>
              </a:rPr>
              <a:t>Resultats</a:t>
            </a:r>
            <a:endParaRPr lang="fr-FR" sz="2400" b="1" dirty="0" err="1">
              <a:solidFill>
                <a:srgbClr val="00B050"/>
              </a:solidFill>
              <a:ea typeface="Calibri"/>
              <a:cs typeface="Calibri"/>
            </a:endParaRPr>
          </a:p>
        </p:txBody>
      </p:sp>
      <p:sp>
        <p:nvSpPr>
          <p:cNvPr id="7" name="Rectangle 6">
            <a:extLst>
              <a:ext uri="{FF2B5EF4-FFF2-40B4-BE49-F238E27FC236}">
                <a16:creationId xmlns:a16="http://schemas.microsoft.com/office/drawing/2014/main" id="{F64B4F86-8C19-3F08-53B6-1FB5CFC244D9}"/>
              </a:ext>
            </a:extLst>
          </p:cNvPr>
          <p:cNvSpPr/>
          <p:nvPr/>
        </p:nvSpPr>
        <p:spPr>
          <a:xfrm>
            <a:off x="2050814" y="5446887"/>
            <a:ext cx="357481" cy="16933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8AD1ECCD-6060-38D4-745A-1A1A2A80FCFF}"/>
              </a:ext>
            </a:extLst>
          </p:cNvPr>
          <p:cNvSpPr txBox="1"/>
          <p:nvPr/>
        </p:nvSpPr>
        <p:spPr>
          <a:xfrm>
            <a:off x="470370" y="6274740"/>
            <a:ext cx="88805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dirty="0">
                <a:ea typeface="Calibri"/>
                <a:cs typeface="Calibri"/>
              </a:rPr>
              <a:t>ARI </a:t>
            </a:r>
            <a:r>
              <a:rPr lang="fr-FR" dirty="0">
                <a:ea typeface="Calibri"/>
                <a:cs typeface="Calibri"/>
              </a:rPr>
              <a:t>: </a:t>
            </a:r>
            <a:r>
              <a:rPr lang="fr-FR" dirty="0" err="1">
                <a:ea typeface="+mn-lt"/>
                <a:cs typeface="+mn-lt"/>
              </a:rPr>
              <a:t>Adjusted</a:t>
            </a:r>
            <a:r>
              <a:rPr lang="fr-FR" dirty="0">
                <a:ea typeface="+mn-lt"/>
                <a:cs typeface="+mn-lt"/>
              </a:rPr>
              <a:t> Rand Index (</a:t>
            </a:r>
            <a:r>
              <a:rPr lang="fr-FR" i="1" dirty="0">
                <a:ea typeface="+mn-lt"/>
                <a:cs typeface="+mn-lt"/>
              </a:rPr>
              <a:t>ARI</a:t>
            </a:r>
            <a:r>
              <a:rPr lang="fr-FR" dirty="0">
                <a:ea typeface="+mn-lt"/>
                <a:cs typeface="+mn-lt"/>
              </a:rPr>
              <a:t>) - comparer deux partitions de nombres de classes différentes.</a:t>
            </a:r>
          </a:p>
        </p:txBody>
      </p:sp>
      <p:pic>
        <p:nvPicPr>
          <p:cNvPr id="9" name="Image 9" descr="Une image contenant texte, capture d’écran, Police, nombre&#10;&#10;Description générée automatiquement">
            <a:extLst>
              <a:ext uri="{FF2B5EF4-FFF2-40B4-BE49-F238E27FC236}">
                <a16:creationId xmlns:a16="http://schemas.microsoft.com/office/drawing/2014/main" id="{F868D356-A5D5-36CB-D65B-09EEC1BED5A7}"/>
              </a:ext>
            </a:extLst>
          </p:cNvPr>
          <p:cNvPicPr>
            <a:picLocks noChangeAspect="1"/>
          </p:cNvPicPr>
          <p:nvPr/>
        </p:nvPicPr>
        <p:blipFill>
          <a:blip r:embed="rId3"/>
          <a:stretch>
            <a:fillRect/>
          </a:stretch>
        </p:blipFill>
        <p:spPr>
          <a:xfrm>
            <a:off x="5459236" y="4171127"/>
            <a:ext cx="3183231" cy="2099968"/>
          </a:xfrm>
          <a:prstGeom prst="rect">
            <a:avLst/>
          </a:prstGeom>
          <a:ln>
            <a:solidFill>
              <a:schemeClr val="tx1"/>
            </a:solidFill>
          </a:ln>
        </p:spPr>
      </p:pic>
      <p:sp>
        <p:nvSpPr>
          <p:cNvPr id="3" name="Rectangle 2">
            <a:extLst>
              <a:ext uri="{FF2B5EF4-FFF2-40B4-BE49-F238E27FC236}">
                <a16:creationId xmlns:a16="http://schemas.microsoft.com/office/drawing/2014/main" id="{DA9952E5-4966-7430-A035-CEA322ABC37B}"/>
              </a:ext>
            </a:extLst>
          </p:cNvPr>
          <p:cNvSpPr/>
          <p:nvPr/>
        </p:nvSpPr>
        <p:spPr>
          <a:xfrm>
            <a:off x="5493926" y="4600222"/>
            <a:ext cx="3104444" cy="5644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2972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D1BEA4E-6B7E-6C30-AA00-4B1551DF3824}"/>
              </a:ext>
            </a:extLst>
          </p:cNvPr>
          <p:cNvSpPr txBox="1"/>
          <p:nvPr/>
        </p:nvSpPr>
        <p:spPr>
          <a:xfrm>
            <a:off x="348073" y="310444"/>
            <a:ext cx="9539111"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dirty="0">
                <a:solidFill>
                  <a:srgbClr val="00B050"/>
                </a:solidFill>
                <a:cs typeface="Calibri"/>
              </a:rPr>
              <a:t>II : TFIDF - Définition</a:t>
            </a:r>
            <a:endParaRPr lang="fr-FR" sz="2400" b="1" dirty="0" err="1">
              <a:solidFill>
                <a:srgbClr val="00B050"/>
              </a:solidFill>
              <a:ea typeface="Calibri"/>
              <a:cs typeface="Calibri"/>
            </a:endParaRPr>
          </a:p>
        </p:txBody>
      </p:sp>
      <p:sp>
        <p:nvSpPr>
          <p:cNvPr id="7" name="ZoneTexte 6">
            <a:extLst>
              <a:ext uri="{FF2B5EF4-FFF2-40B4-BE49-F238E27FC236}">
                <a16:creationId xmlns:a16="http://schemas.microsoft.com/office/drawing/2014/main" id="{98F386B0-9363-1031-2E3F-6A772908B415}"/>
              </a:ext>
            </a:extLst>
          </p:cNvPr>
          <p:cNvSpPr txBox="1"/>
          <p:nvPr/>
        </p:nvSpPr>
        <p:spPr>
          <a:xfrm>
            <a:off x="583261" y="1053629"/>
            <a:ext cx="1084673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000" b="1" u="sng" dirty="0">
                <a:latin typeface="Consolas"/>
                <a:ea typeface="Calibri"/>
                <a:cs typeface="Calibri"/>
              </a:rPr>
              <a:t>Définition</a:t>
            </a:r>
            <a:r>
              <a:rPr lang="fr-FR" sz="2000" dirty="0">
                <a:latin typeface="Consolas"/>
                <a:ea typeface="Calibri"/>
                <a:cs typeface="Calibri"/>
              </a:rPr>
              <a:t> :</a:t>
            </a:r>
            <a:r>
              <a:rPr lang="fr-FR" sz="2000" dirty="0">
                <a:ea typeface="Calibri"/>
                <a:cs typeface="Calibri"/>
              </a:rPr>
              <a:t> </a:t>
            </a:r>
            <a:r>
              <a:rPr lang="fr-FR" sz="2000" dirty="0">
                <a:ea typeface="+mn-lt"/>
                <a:cs typeface="+mn-lt"/>
              </a:rPr>
              <a:t>La formule TF*IDF permet de déterminer dans quelles proportions certains mots d’un document texte, d'un corps de document ou d’un site web peuvent être évalués par rapport au reste du texte.</a:t>
            </a:r>
            <a:endParaRPr lang="fr" sz="2000" dirty="0">
              <a:latin typeface="Consolas"/>
              <a:cs typeface="Calibri"/>
            </a:endParaRPr>
          </a:p>
        </p:txBody>
      </p:sp>
      <p:pic>
        <p:nvPicPr>
          <p:cNvPr id="8" name="Image 8" descr="Une image contenant texte, capture d’écran, Police, nombre&#10;&#10;Description générée automatiquement">
            <a:extLst>
              <a:ext uri="{FF2B5EF4-FFF2-40B4-BE49-F238E27FC236}">
                <a16:creationId xmlns:a16="http://schemas.microsoft.com/office/drawing/2014/main" id="{0634CD50-24B8-5B9C-0697-A3818A36AFAD}"/>
              </a:ext>
            </a:extLst>
          </p:cNvPr>
          <p:cNvPicPr>
            <a:picLocks noChangeAspect="1"/>
          </p:cNvPicPr>
          <p:nvPr/>
        </p:nvPicPr>
        <p:blipFill>
          <a:blip r:embed="rId2"/>
          <a:stretch>
            <a:fillRect/>
          </a:stretch>
        </p:blipFill>
        <p:spPr>
          <a:xfrm>
            <a:off x="1638770" y="2102438"/>
            <a:ext cx="8030162" cy="4525197"/>
          </a:xfrm>
          <a:prstGeom prst="rect">
            <a:avLst/>
          </a:prstGeom>
        </p:spPr>
      </p:pic>
    </p:spTree>
    <p:extLst>
      <p:ext uri="{BB962C8B-B14F-4D97-AF65-F5344CB8AC3E}">
        <p14:creationId xmlns:p14="http://schemas.microsoft.com/office/powerpoint/2010/main" val="98351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2BBF9744-C9E4-A843-E5B6-30538EAC5293}"/>
              </a:ext>
            </a:extLst>
          </p:cNvPr>
          <p:cNvSpPr txBox="1"/>
          <p:nvPr/>
        </p:nvSpPr>
        <p:spPr>
          <a:xfrm>
            <a:off x="348073" y="310444"/>
            <a:ext cx="9539111"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dirty="0">
                <a:solidFill>
                  <a:srgbClr val="00B050"/>
                </a:solidFill>
                <a:cs typeface="Calibri"/>
              </a:rPr>
              <a:t>II : TFIDF - Résultats</a:t>
            </a:r>
            <a:endParaRPr lang="fr-FR" sz="2400" b="1" dirty="0" err="1">
              <a:solidFill>
                <a:srgbClr val="00B050"/>
              </a:solidFill>
              <a:ea typeface="Calibri"/>
              <a:cs typeface="Calibri"/>
            </a:endParaRPr>
          </a:p>
        </p:txBody>
      </p:sp>
      <p:pic>
        <p:nvPicPr>
          <p:cNvPr id="6" name="Image 6" descr="Une image contenant texte, capture d’écran, diagramme&#10;&#10;Description générée automatiquement">
            <a:extLst>
              <a:ext uri="{FF2B5EF4-FFF2-40B4-BE49-F238E27FC236}">
                <a16:creationId xmlns:a16="http://schemas.microsoft.com/office/drawing/2014/main" id="{F6A191C8-033D-5788-B054-30AF99AAE434}"/>
              </a:ext>
            </a:extLst>
          </p:cNvPr>
          <p:cNvPicPr>
            <a:picLocks noChangeAspect="1"/>
          </p:cNvPicPr>
          <p:nvPr/>
        </p:nvPicPr>
        <p:blipFill rotWithShape="1">
          <a:blip r:embed="rId2"/>
          <a:srcRect t="12876" r="-82" b="-167"/>
          <a:stretch/>
        </p:blipFill>
        <p:spPr>
          <a:xfrm>
            <a:off x="274697" y="885828"/>
            <a:ext cx="11520318" cy="4916212"/>
          </a:xfrm>
          <a:prstGeom prst="rect">
            <a:avLst/>
          </a:prstGeom>
          <a:ln>
            <a:solidFill>
              <a:schemeClr val="tx1"/>
            </a:solidFill>
          </a:ln>
        </p:spPr>
      </p:pic>
      <p:pic>
        <p:nvPicPr>
          <p:cNvPr id="7" name="Image 7" descr="Une image contenant texte, capture d’écran, Police, nombre&#10;&#10;Description générée automatiquement">
            <a:extLst>
              <a:ext uri="{FF2B5EF4-FFF2-40B4-BE49-F238E27FC236}">
                <a16:creationId xmlns:a16="http://schemas.microsoft.com/office/drawing/2014/main" id="{D982205F-DF80-0E14-BE05-4E7ADDAE7BDE}"/>
              </a:ext>
            </a:extLst>
          </p:cNvPr>
          <p:cNvPicPr>
            <a:picLocks noChangeAspect="1"/>
          </p:cNvPicPr>
          <p:nvPr/>
        </p:nvPicPr>
        <p:blipFill>
          <a:blip r:embed="rId3"/>
          <a:stretch>
            <a:fillRect/>
          </a:stretch>
        </p:blipFill>
        <p:spPr>
          <a:xfrm>
            <a:off x="5115689" y="4397140"/>
            <a:ext cx="3061287" cy="1948979"/>
          </a:xfrm>
          <a:prstGeom prst="rect">
            <a:avLst/>
          </a:prstGeom>
          <a:ln>
            <a:solidFill>
              <a:schemeClr val="tx1"/>
            </a:solidFill>
          </a:ln>
        </p:spPr>
      </p:pic>
      <p:sp>
        <p:nvSpPr>
          <p:cNvPr id="9" name="Rectangle 8">
            <a:extLst>
              <a:ext uri="{FF2B5EF4-FFF2-40B4-BE49-F238E27FC236}">
                <a16:creationId xmlns:a16="http://schemas.microsoft.com/office/drawing/2014/main" id="{F37673EF-1166-D54B-95CD-44ECF9BC3826}"/>
              </a:ext>
            </a:extLst>
          </p:cNvPr>
          <p:cNvSpPr/>
          <p:nvPr/>
        </p:nvSpPr>
        <p:spPr>
          <a:xfrm>
            <a:off x="5089408" y="4750741"/>
            <a:ext cx="3104444" cy="5644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80D55922-CB49-EC2B-24C6-69BB2171E17C}"/>
              </a:ext>
            </a:extLst>
          </p:cNvPr>
          <p:cNvSpPr/>
          <p:nvPr/>
        </p:nvSpPr>
        <p:spPr>
          <a:xfrm>
            <a:off x="1872074" y="5559777"/>
            <a:ext cx="338666" cy="19755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9685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Grand écran</PresentationFormat>
  <Paragraphs>0</Paragraphs>
  <Slides>20</Slides>
  <Notes>0</Notes>
  <HiddenSlides>0</HiddenSlides>
  <MMClips>0</MMClips>
  <ScaleCrop>false</ScaleCrop>
  <HeadingPairs>
    <vt:vector size="4" baseType="variant">
      <vt:variant>
        <vt:lpstr>Thème</vt:lpstr>
      </vt:variant>
      <vt:variant>
        <vt:i4>1</vt:i4>
      </vt:variant>
      <vt:variant>
        <vt:lpstr>Titres des diapositives</vt:lpstr>
      </vt:variant>
      <vt:variant>
        <vt:i4>20</vt:i4>
      </vt:variant>
    </vt:vector>
  </HeadingPairs>
  <TitlesOfParts>
    <vt:vector size="21" baseType="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
  <cp:lastModifiedBy/>
  <cp:revision>612</cp:revision>
  <dcterms:created xsi:type="dcterms:W3CDTF">2023-07-26T17:48:05Z</dcterms:created>
  <dcterms:modified xsi:type="dcterms:W3CDTF">2023-07-28T12:52:20Z</dcterms:modified>
</cp:coreProperties>
</file>